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378" r:id="rId4"/>
    <p:sldId id="387" r:id="rId5"/>
    <p:sldId id="386" r:id="rId6"/>
    <p:sldId id="385" r:id="rId7"/>
    <p:sldId id="384" r:id="rId8"/>
    <p:sldId id="392" r:id="rId9"/>
    <p:sldId id="389" r:id="rId10"/>
    <p:sldId id="391" r:id="rId11"/>
    <p:sldId id="388" r:id="rId12"/>
    <p:sldId id="373" r:id="rId13"/>
    <p:sldId id="375" r:id="rId14"/>
    <p:sldId id="376" r:id="rId15"/>
    <p:sldId id="333" r:id="rId16"/>
    <p:sldId id="334" r:id="rId17"/>
    <p:sldId id="336" r:id="rId18"/>
    <p:sldId id="337" r:id="rId19"/>
    <p:sldId id="338" r:id="rId20"/>
    <p:sldId id="341" r:id="rId21"/>
    <p:sldId id="340" r:id="rId22"/>
    <p:sldId id="342" r:id="rId23"/>
    <p:sldId id="343" r:id="rId24"/>
    <p:sldId id="344" r:id="rId25"/>
    <p:sldId id="345" r:id="rId26"/>
    <p:sldId id="346" r:id="rId27"/>
    <p:sldId id="347" r:id="rId28"/>
    <p:sldId id="348" r:id="rId29"/>
    <p:sldId id="297" r:id="rId30"/>
    <p:sldId id="351" r:id="rId31"/>
    <p:sldId id="300" r:id="rId32"/>
    <p:sldId id="302" r:id="rId33"/>
    <p:sldId id="303" r:id="rId34"/>
    <p:sldId id="352" r:id="rId35"/>
    <p:sldId id="353" r:id="rId36"/>
    <p:sldId id="354" r:id="rId37"/>
    <p:sldId id="355" r:id="rId38"/>
    <p:sldId id="356" r:id="rId39"/>
    <p:sldId id="313" r:id="rId40"/>
    <p:sldId id="315" r:id="rId41"/>
    <p:sldId id="316" r:id="rId42"/>
    <p:sldId id="320" r:id="rId43"/>
    <p:sldId id="357" r:id="rId44"/>
    <p:sldId id="358" r:id="rId45"/>
    <p:sldId id="359" r:id="rId46"/>
    <p:sldId id="360" r:id="rId47"/>
    <p:sldId id="361" r:id="rId48"/>
    <p:sldId id="362" r:id="rId49"/>
    <p:sldId id="349" r:id="rId5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482"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0" name="Прямоугольный треугольник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Заголовок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grpSp>
        <p:nvGrpSpPr>
          <p:cNvPr id="2" name="Группа 1"/>
          <p:cNvGrpSpPr/>
          <p:nvPr/>
        </p:nvGrpSpPr>
        <p:grpSpPr>
          <a:xfrm>
            <a:off x="-3765" y="4953000"/>
            <a:ext cx="9147765" cy="1912088"/>
            <a:chOff x="-3765" y="4832896"/>
            <a:chExt cx="9147765" cy="2032192"/>
          </a:xfrm>
        </p:grpSpPr>
        <p:sp>
          <p:nvSpPr>
            <p:cNvPr id="7" name="Полилиния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Полилиния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Полилиния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Прямая соединительная линия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Дата 29"/>
          <p:cNvSpPr>
            <a:spLocks noGrp="1"/>
          </p:cNvSpPr>
          <p:nvPr>
            <p:ph type="dt" sz="half" idx="10"/>
          </p:nvPr>
        </p:nvSpPr>
        <p:spPr/>
        <p:txBody>
          <a:bodyPr/>
          <a:lstStyle>
            <a:lvl1pPr>
              <a:defRPr>
                <a:solidFill>
                  <a:srgbClr val="FFFFFF"/>
                </a:solidFill>
              </a:defRPr>
            </a:lvl1pPr>
            <a:extLst/>
          </a:lstStyle>
          <a:p>
            <a:fld id="{5B106E36-FD25-4E2D-B0AA-010F637433A0}" type="datetimeFigureOut">
              <a:rPr lang="ru-RU" smtClean="0"/>
              <a:pPr/>
              <a:t>02.04.2024</a:t>
            </a:fld>
            <a:endParaRPr lang="ru-RU"/>
          </a:p>
        </p:txBody>
      </p:sp>
      <p:sp>
        <p:nvSpPr>
          <p:cNvPr id="19" name="Нижний колонтитул 18"/>
          <p:cNvSpPr>
            <a:spLocks noGrp="1"/>
          </p:cNvSpPr>
          <p:nvPr>
            <p:ph type="ftr" sz="quarter" idx="11"/>
          </p:nvPr>
        </p:nvSpPr>
        <p:spPr/>
        <p:txBody>
          <a:bodyPr/>
          <a:lstStyle>
            <a:lvl1pPr>
              <a:defRPr>
                <a:solidFill>
                  <a:schemeClr val="accent1">
                    <a:tint val="20000"/>
                  </a:schemeClr>
                </a:solidFill>
              </a:defRPr>
            </a:lvl1pPr>
            <a:extLst/>
          </a:lstStyle>
          <a:p>
            <a:endParaRPr lang="ru-RU"/>
          </a:p>
        </p:txBody>
      </p:sp>
      <p:sp>
        <p:nvSpPr>
          <p:cNvPr id="27" name="Номер слайда 26"/>
          <p:cNvSpPr>
            <a:spLocks noGrp="1"/>
          </p:cNvSpPr>
          <p:nvPr>
            <p:ph type="sldNum" sz="quarter" idx="12"/>
          </p:nvPr>
        </p:nvSpPr>
        <p:spPr/>
        <p:txBody>
          <a:bodyPr/>
          <a:lstStyle>
            <a:lvl1pPr>
              <a:defRPr>
                <a:solidFill>
                  <a:srgbClr val="FFFFFF"/>
                </a:solidFill>
              </a:defRPr>
            </a:lvl1pPr>
            <a:extLst/>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1481329"/>
            <a:ext cx="8229600" cy="4386071"/>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B106E36-FD25-4E2D-B0AA-010F637433A0}" type="datetimeFigureOut">
              <a:rPr lang="ru-RU" smtClean="0"/>
              <a:pPr/>
              <a:t>02.04.2024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44013" y="274640"/>
            <a:ext cx="1777470" cy="5592761"/>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41"/>
            <a:ext cx="6324600" cy="5592760"/>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B106E36-FD25-4E2D-B0AA-010F637433A0}" type="datetimeFigureOut">
              <a:rPr lang="ru-RU" smtClean="0"/>
              <a:pPr/>
              <a:t>02.04.2024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B106E36-FD25-4E2D-B0AA-010F637433A0}" type="datetimeFigureOut">
              <a:rPr lang="ru-RU" smtClean="0"/>
              <a:pPr/>
              <a:t>02.04.2024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
        <p:nvSpPr>
          <p:cNvPr id="7" name="Заголовок 6"/>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5B106E36-FD25-4E2D-B0AA-010F637433A0}" type="datetimeFigureOut">
              <a:rPr lang="ru-RU" smtClean="0"/>
              <a:pPr/>
              <a:t>02.04.2024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
        <p:nvSpPr>
          <p:cNvPr id="7" name="Нашивка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Нашивка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bg>
      <p:bgRef idx="1002">
        <a:schemeClr val="bg1"/>
      </p:bgRef>
    </p:bg>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5B106E36-FD25-4E2D-B0AA-010F637433A0}" type="datetimeFigureOut">
              <a:rPr lang="ru-RU" smtClean="0"/>
              <a:pPr/>
              <a:t>02.04.2024</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725C68B6-61C2-468F-89AB-4B9F7531AA68}" type="slidenum">
              <a:rPr lang="ru-RU" smtClean="0"/>
              <a:pPr/>
              <a:t>‹#›</a:t>
            </a:fld>
            <a:endParaRPr lang="ru-RU"/>
          </a:p>
        </p:txBody>
      </p:sp>
      <p:sp>
        <p:nvSpPr>
          <p:cNvPr id="8" name="Заголовок 7"/>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5B106E36-FD25-4E2D-B0AA-010F637433A0}" type="datetimeFigureOut">
              <a:rPr lang="ru-RU" smtClean="0"/>
              <a:pPr/>
              <a:t>02.04.2024</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bg>
      <p:bgRef idx="1002">
        <a:schemeClr val="bg1"/>
      </p:bgRef>
    </p:bg>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extLst/>
          </a:lstStyle>
          <a:p>
            <a:fld id="{5B106E36-FD25-4E2D-B0AA-010F637433A0}" type="datetimeFigureOut">
              <a:rPr lang="ru-RU" smtClean="0"/>
              <a:pPr/>
              <a:t>02.04.2024</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725C68B6-61C2-468F-89AB-4B9F7531AA68}" type="slidenum">
              <a:rPr lang="ru-RU" smtClean="0"/>
              <a:pPr/>
              <a:t>‹#›</a:t>
            </a:fld>
            <a:endParaRPr lang="ru-RU"/>
          </a:p>
        </p:txBody>
      </p:sp>
      <p:sp>
        <p:nvSpPr>
          <p:cNvPr id="6" name="Заголовок 5"/>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extLst/>
          </a:lstStyle>
          <a:p>
            <a:fld id="{5B106E36-FD25-4E2D-B0AA-010F637433A0}" type="datetimeFigureOut">
              <a:rPr lang="ru-RU" smtClean="0"/>
              <a:pPr/>
              <a:t>02.04.2024</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6727032" y="6407944"/>
            <a:ext cx="1920240" cy="365760"/>
          </a:xfrm>
        </p:spPr>
        <p:txBody>
          <a:bodyPr/>
          <a:lstStyle>
            <a:extLst/>
          </a:lstStyle>
          <a:p>
            <a:fld id="{5B106E36-FD25-4E2D-B0AA-010F637433A0}" type="datetimeFigureOut">
              <a:rPr lang="ru-RU" smtClean="0"/>
              <a:pPr/>
              <a:t>02.04.2024</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
        <p:nvSpPr>
          <p:cNvPr id="3" name="Рисунок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ru-RU" smtClean="0"/>
              <a:t>Вставка рисунка</a:t>
            </a:r>
            <a:endParaRPr kumimoji="0" lang="en-US" dirty="0"/>
          </a:p>
        </p:txBody>
      </p:sp>
      <p:sp>
        <p:nvSpPr>
          <p:cNvPr id="5" name="Дата 4"/>
          <p:cNvSpPr>
            <a:spLocks noGrp="1"/>
          </p:cNvSpPr>
          <p:nvPr>
            <p:ph type="dt" sz="half" idx="10"/>
          </p:nvPr>
        </p:nvSpPr>
        <p:spPr/>
        <p:txBody>
          <a:bodyPr/>
          <a:lstStyle>
            <a:lvl1pPr>
              <a:defRPr>
                <a:solidFill>
                  <a:schemeClr val="tx1"/>
                </a:solidFill>
              </a:defRPr>
            </a:lvl1pPr>
            <a:extLst/>
          </a:lstStyle>
          <a:p>
            <a:fld id="{5B106E36-FD25-4E2D-B0AA-010F637433A0}" type="datetimeFigureOut">
              <a:rPr lang="ru-RU" smtClean="0"/>
              <a:pPr/>
              <a:t>02.04.2024</a:t>
            </a:fld>
            <a:endParaRPr lang="ru-RU"/>
          </a:p>
        </p:txBody>
      </p:sp>
      <p:sp>
        <p:nvSpPr>
          <p:cNvPr id="6" name="Нижний колонтитул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ru-RU"/>
          </a:p>
        </p:txBody>
      </p:sp>
      <p:sp>
        <p:nvSpPr>
          <p:cNvPr id="7" name="Номер слайда 6"/>
          <p:cNvSpPr>
            <a:spLocks noGrp="1"/>
          </p:cNvSpPr>
          <p:nvPr>
            <p:ph type="sldNum" sz="quarter" idx="12"/>
          </p:nvPr>
        </p:nvSpPr>
        <p:spPr/>
        <p:txBody>
          <a:bodyPr/>
          <a:lstStyle>
            <a:lvl1pPr>
              <a:defRPr>
                <a:solidFill>
                  <a:schemeClr val="tx1"/>
                </a:solidFill>
              </a:defRPr>
            </a:lvl1pPr>
            <a:extLst/>
          </a:lstStyle>
          <a:p>
            <a:fld id="{725C68B6-61C2-468F-89AB-4B9F7531AA68}" type="slidenum">
              <a:rPr lang="ru-RU" smtClean="0"/>
              <a:pPr/>
              <a:t>‹#›</a:t>
            </a:fld>
            <a:endParaRPr lang="ru-RU"/>
          </a:p>
        </p:txBody>
      </p:sp>
      <p:sp>
        <p:nvSpPr>
          <p:cNvPr id="2" name="Заголовок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ru-RU" smtClean="0"/>
              <a:t>Образец заголовка</a:t>
            </a:r>
            <a:endParaRPr kumimoji="0" lang="en-US"/>
          </a:p>
        </p:txBody>
      </p:sp>
      <p:sp>
        <p:nvSpPr>
          <p:cNvPr id="8" name="Полилиния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Полилиния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Прямоугольный треугольник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Прямая соединительная линия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Нашивка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Нашивка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Полилиния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Полилиния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Прямоугольный треугольник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Прямая соединительная линия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Заголовок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ru-RU" smtClean="0"/>
              <a:t>Образец заголовка</a:t>
            </a:r>
            <a:endParaRPr kumimoji="0" lang="en-US"/>
          </a:p>
        </p:txBody>
      </p:sp>
      <p:sp>
        <p:nvSpPr>
          <p:cNvPr id="30" name="Текст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5B106E36-FD25-4E2D-B0AA-010F637433A0}" type="datetimeFigureOut">
              <a:rPr lang="ru-RU" smtClean="0"/>
              <a:pPr/>
              <a:t>02.04.2024</a:t>
            </a:fld>
            <a:endParaRPr lang="ru-RU"/>
          </a:p>
        </p:txBody>
      </p:sp>
      <p:sp>
        <p:nvSpPr>
          <p:cNvPr id="22" name="Нижний колонтитул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ru-RU"/>
          </a:p>
        </p:txBody>
      </p:sp>
      <p:sp>
        <p:nvSpPr>
          <p:cNvPr id="18" name="Номер слайда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kk.wikipedia.org/w/index.php?title=%D0%A1%D0%BF%D0%B5%D1%80%D0%BC%D0%BE%D1%82%D0%BE%D0%B7%D0%BE%D0%B8%D0%B4&amp;action=edit&amp;redlink=1" TargetMode="External"/><Relationship Id="rId2" Type="http://schemas.openxmlformats.org/officeDocument/2006/relationships/hyperlink" Target="https://kk.wikipedia.org/wiki/%D0%96%D0%B0%D1%81%D1%83%D1%88%D0%B0"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s://kk.wikipedia.org/wiki/%D3%A8%D1%81%D1%96%D0%BC%D0%B4%D1%96%D0%BA%D1%82%D0%B5%D1%80" TargetMode="External"/><Relationship Id="rId4" Type="http://schemas.openxmlformats.org/officeDocument/2006/relationships/hyperlink" Target="https://kk.wikipedia.org/w/index.php?title=%D0%90%D0%BC%D0%B5%D0%B1%D0%B0%D0%B4%D0%B0&amp;action=edit&amp;redlink=1"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Autofit/>
          </a:bodyPr>
          <a:lstStyle/>
          <a:p>
            <a:pPr algn="ctr"/>
            <a:r>
              <a:rPr lang="kk-KZ" sz="3200" i="1" dirty="0" smtClean="0">
                <a:solidFill>
                  <a:srgbClr val="0070C0"/>
                </a:solidFill>
              </a:rPr>
              <a:t>Жаратылыстану сауаттылығын арттыру мақсатында </a:t>
            </a:r>
            <a:r>
              <a:rPr lang="en-US" sz="3200" i="1" dirty="0" smtClean="0">
                <a:solidFill>
                  <a:srgbClr val="0070C0"/>
                </a:solidFill>
              </a:rPr>
              <a:t>PISA </a:t>
            </a:r>
            <a:r>
              <a:rPr lang="kk-KZ" sz="3200" i="1" dirty="0" smtClean="0">
                <a:solidFill>
                  <a:srgbClr val="0070C0"/>
                </a:solidFill>
              </a:rPr>
              <a:t>тапсырмалары арқылы білім алушылардың сыни тұрғысынан ойлау қабілеттерін </a:t>
            </a:r>
            <a:r>
              <a:rPr lang="kk-KZ" sz="3200" i="1" dirty="0" smtClean="0">
                <a:solidFill>
                  <a:srgbClr val="0070C0"/>
                </a:solidFill>
              </a:rPr>
              <a:t>дамыту</a:t>
            </a:r>
            <a:r>
              <a:rPr lang="en-US" sz="3200" i="1" dirty="0" smtClean="0">
                <a:solidFill>
                  <a:srgbClr val="0070C0"/>
                </a:solidFill>
              </a:rPr>
              <a:t/>
            </a:r>
            <a:br>
              <a:rPr lang="en-US" sz="3200" i="1" dirty="0" smtClean="0">
                <a:solidFill>
                  <a:srgbClr val="0070C0"/>
                </a:solidFill>
              </a:rPr>
            </a:br>
            <a:r>
              <a:rPr lang="kk-KZ" sz="1200" i="1" dirty="0">
                <a:solidFill>
                  <a:srgbClr val="0070C0"/>
                </a:solidFill>
              </a:rPr>
              <a:t>О</a:t>
            </a:r>
            <a:r>
              <a:rPr lang="kk-KZ" sz="1200" i="1" dirty="0" smtClean="0">
                <a:solidFill>
                  <a:srgbClr val="0070C0"/>
                </a:solidFill>
              </a:rPr>
              <a:t>рындаған: №17 колледждің физика пәні оқытушысы Сатымбекова Маржан</a:t>
            </a:r>
            <a:endParaRPr lang="en-US" sz="3200" i="1" dirty="0">
              <a:solidFill>
                <a:srgbClr val="0070C0"/>
              </a:solidFill>
            </a:endParaRPr>
          </a:p>
        </p:txBody>
      </p:sp>
      <p:sp>
        <p:nvSpPr>
          <p:cNvPr id="3" name="Подзаголовок 2"/>
          <p:cNvSpPr>
            <a:spLocks noGrp="1"/>
          </p:cNvSpPr>
          <p:nvPr>
            <p:ph type="subTitle" idx="1"/>
          </p:nvPr>
        </p:nvSpPr>
        <p:spPr>
          <a:xfrm>
            <a:off x="4429124" y="4357694"/>
            <a:ext cx="4286280" cy="2071702"/>
          </a:xfrm>
        </p:spPr>
        <p:txBody>
          <a:bodyPr>
            <a:normAutofit fontScale="92500" lnSpcReduction="10000"/>
          </a:bodyPr>
          <a:lstStyle/>
          <a:p>
            <a:pPr algn="l"/>
            <a:r>
              <a:rPr lang="kk-KZ" dirty="0" smtClean="0">
                <a:solidFill>
                  <a:srgbClr val="C00000"/>
                </a:solidFill>
                <a:latin typeface="Times New Roman" pitchFamily="18" charset="0"/>
                <a:cs typeface="Times New Roman" pitchFamily="18" charset="0"/>
              </a:rPr>
              <a:t>Мақсаты:</a:t>
            </a:r>
          </a:p>
          <a:p>
            <a:pPr algn="l"/>
            <a:r>
              <a:rPr lang="kk-KZ" dirty="0" smtClean="0">
                <a:solidFill>
                  <a:srgbClr val="C00000"/>
                </a:solidFill>
                <a:latin typeface="Times New Roman" pitchFamily="18" charset="0"/>
                <a:cs typeface="Times New Roman" pitchFamily="18" charset="0"/>
              </a:rPr>
              <a:t>-</a:t>
            </a:r>
            <a:r>
              <a:rPr lang="en-US" dirty="0" smtClean="0">
                <a:solidFill>
                  <a:srgbClr val="C00000"/>
                </a:solidFill>
                <a:latin typeface="Times New Roman" pitchFamily="18" charset="0"/>
                <a:cs typeface="Times New Roman" pitchFamily="18" charset="0"/>
              </a:rPr>
              <a:t>PISA </a:t>
            </a:r>
            <a:r>
              <a:rPr lang="kk-KZ" dirty="0" smtClean="0">
                <a:solidFill>
                  <a:srgbClr val="C00000"/>
                </a:solidFill>
                <a:latin typeface="Times New Roman" pitchFamily="18" charset="0"/>
                <a:cs typeface="Times New Roman" pitchFamily="18" charset="0"/>
              </a:rPr>
              <a:t>зерттеуімен танысу</a:t>
            </a:r>
          </a:p>
          <a:p>
            <a:pPr algn="l"/>
            <a:r>
              <a:rPr lang="kk-KZ" dirty="0" smtClean="0">
                <a:solidFill>
                  <a:srgbClr val="C00000"/>
                </a:solidFill>
                <a:latin typeface="Times New Roman" pitchFamily="18" charset="0"/>
                <a:cs typeface="Times New Roman" pitchFamily="18" charset="0"/>
              </a:rPr>
              <a:t>-жаратылыстану сауаттылық тапсырмалары  арқылы сыни ойлау қабілетті дамыту</a:t>
            </a:r>
            <a:endParaRPr lang="en-US" dirty="0">
              <a:solidFill>
                <a:srgbClr val="C0000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srcRect l="4000" t="50000" r="52000" b="6250"/>
          <a:stretch>
            <a:fillRect/>
          </a:stretch>
        </p:blipFill>
        <p:spPr bwMode="auto">
          <a:xfrm>
            <a:off x="214282" y="3714752"/>
            <a:ext cx="3929090" cy="3000396"/>
          </a:xfrm>
          <a:prstGeom prst="rect">
            <a:avLst/>
          </a:prstGeom>
          <a:noFill/>
          <a:ln w="9525">
            <a:noFill/>
            <a:miter lim="800000"/>
            <a:headEnd/>
            <a:tailEnd/>
          </a:ln>
          <a:effectLst/>
        </p:spPr>
      </p:pic>
      <p:pic>
        <p:nvPicPr>
          <p:cNvPr id="5" name="Picture 2"/>
          <p:cNvPicPr>
            <a:picLocks noChangeAspect="1" noChangeArrowheads="1"/>
          </p:cNvPicPr>
          <p:nvPr/>
        </p:nvPicPr>
        <p:blipFill>
          <a:blip r:embed="rId2"/>
          <a:srcRect l="80800" t="6250" r="2400" b="72916"/>
          <a:stretch>
            <a:fillRect/>
          </a:stretch>
        </p:blipFill>
        <p:spPr bwMode="auto">
          <a:xfrm>
            <a:off x="7715272" y="0"/>
            <a:ext cx="1428728" cy="1428760"/>
          </a:xfrm>
          <a:prstGeom prst="rect">
            <a:avLst/>
          </a:prstGeom>
          <a:noFill/>
          <a:ln w="9525">
            <a:noFill/>
            <a:miter lim="800000"/>
            <a:headEnd/>
            <a:tailEnd/>
          </a:ln>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en-US"/>
          </a:p>
        </p:txBody>
      </p:sp>
      <p:sp>
        <p:nvSpPr>
          <p:cNvPr id="3" name="Заголовок 2"/>
          <p:cNvSpPr>
            <a:spLocks noGrp="1"/>
          </p:cNvSpPr>
          <p:nvPr>
            <p:ph type="title"/>
          </p:nvPr>
        </p:nvSpPr>
        <p:spPr/>
        <p:txBody>
          <a:bodyPr/>
          <a:lstStyle/>
          <a:p>
            <a:endParaRPr lang="en-US"/>
          </a:p>
        </p:txBody>
      </p:sp>
      <p:pic>
        <p:nvPicPr>
          <p:cNvPr id="4" name="Picture 2"/>
          <p:cNvPicPr>
            <a:picLocks noChangeAspect="1" noChangeArrowheads="1"/>
          </p:cNvPicPr>
          <p:nvPr/>
        </p:nvPicPr>
        <p:blipFill>
          <a:blip r:embed="rId2"/>
          <a:srcRect l="9159" t="11469" r="34906" b="14346"/>
          <a:stretch>
            <a:fillRect/>
          </a:stretch>
        </p:blipFill>
        <p:spPr bwMode="auto">
          <a:xfrm>
            <a:off x="0" y="0"/>
            <a:ext cx="9144000" cy="6858000"/>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l="14062" t="23958" r="46680" b="23958"/>
          <a:stretch>
            <a:fillRect/>
          </a:stretch>
        </p:blipFill>
        <p:spPr bwMode="auto">
          <a:xfrm>
            <a:off x="714348" y="357166"/>
            <a:ext cx="7215238" cy="5530105"/>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p>
            <a:endParaRPr lang="en-US"/>
          </a:p>
        </p:txBody>
      </p:sp>
      <p:sp>
        <p:nvSpPr>
          <p:cNvPr id="2" name="Заголовок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a:srcRect l="2877" r="4317" b="5208"/>
          <a:stretch>
            <a:fillRect/>
          </a:stretch>
        </p:blipFill>
        <p:spPr bwMode="auto">
          <a:xfrm>
            <a:off x="0" y="0"/>
            <a:ext cx="9215502" cy="6858000"/>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en-US"/>
          </a:p>
        </p:txBody>
      </p:sp>
      <p:sp>
        <p:nvSpPr>
          <p:cNvPr id="3" name="Заголовок 2"/>
          <p:cNvSpPr>
            <a:spLocks noGrp="1"/>
          </p:cNvSpPr>
          <p:nvPr>
            <p:ph type="title"/>
          </p:nvPr>
        </p:nvSpPr>
        <p:spPr/>
        <p:txBody>
          <a:bodyPr/>
          <a:lstStyle/>
          <a:p>
            <a:endParaRPr lang="en-US"/>
          </a:p>
        </p:txBody>
      </p:sp>
      <p:pic>
        <p:nvPicPr>
          <p:cNvPr id="4" name="Picture 2"/>
          <p:cNvPicPr>
            <a:picLocks noChangeAspect="1" noChangeArrowheads="1"/>
          </p:cNvPicPr>
          <p:nvPr/>
        </p:nvPicPr>
        <p:blipFill>
          <a:blip r:embed="rId2"/>
          <a:srcRect l="9159" t="11469" r="34906" b="14346"/>
          <a:stretch>
            <a:fillRect/>
          </a:stretch>
        </p:blipFill>
        <p:spPr bwMode="auto">
          <a:xfrm>
            <a:off x="0" y="0"/>
            <a:ext cx="9144000" cy="6858000"/>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l="10935" t="14627" r="35794" b="15924"/>
          <a:stretch>
            <a:fillRect/>
          </a:stretch>
        </p:blipFill>
        <p:spPr bwMode="auto">
          <a:xfrm>
            <a:off x="214282" y="214290"/>
            <a:ext cx="8572560" cy="6286544"/>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en-US"/>
          </a:p>
        </p:txBody>
      </p:sp>
      <p:sp>
        <p:nvSpPr>
          <p:cNvPr id="3" name="Заголовок 2"/>
          <p:cNvSpPr>
            <a:spLocks noGrp="1"/>
          </p:cNvSpPr>
          <p:nvPr>
            <p:ph type="title"/>
          </p:nvPr>
        </p:nvSpPr>
        <p:spPr/>
        <p:txBody>
          <a:bodyPr/>
          <a:lstStyle/>
          <a:p>
            <a:endParaRPr lang="en-US"/>
          </a:p>
        </p:txBody>
      </p:sp>
      <p:pic>
        <p:nvPicPr>
          <p:cNvPr id="4" name="Picture 2"/>
          <p:cNvPicPr>
            <a:picLocks noChangeAspect="1" noChangeArrowheads="1"/>
          </p:cNvPicPr>
          <p:nvPr/>
        </p:nvPicPr>
        <p:blipFill>
          <a:blip r:embed="rId2"/>
          <a:srcRect l="9159" t="11469" r="34906" b="14346"/>
          <a:stretch>
            <a:fillRect/>
          </a:stretch>
        </p:blipFill>
        <p:spPr bwMode="auto">
          <a:xfrm>
            <a:off x="0" y="0"/>
            <a:ext cx="9144000" cy="6858000"/>
          </a:xfrm>
          <a:prstGeom prst="rect">
            <a:avLst/>
          </a:prstGeom>
          <a:noFill/>
          <a:ln w="9525">
            <a:noFill/>
            <a:miter lim="800000"/>
            <a:headEnd/>
            <a:tailEnd/>
          </a:ln>
          <a:effectLst/>
        </p:spPr>
      </p:pic>
      <p:pic>
        <p:nvPicPr>
          <p:cNvPr id="5" name="Picture 3"/>
          <p:cNvPicPr>
            <a:picLocks noChangeAspect="1" noChangeArrowheads="1"/>
          </p:cNvPicPr>
          <p:nvPr/>
        </p:nvPicPr>
        <p:blipFill>
          <a:blip r:embed="rId3"/>
          <a:srcRect l="14062" t="10416" r="37891" b="18750"/>
          <a:stretch>
            <a:fillRect/>
          </a:stretch>
        </p:blipFill>
        <p:spPr bwMode="auto">
          <a:xfrm>
            <a:off x="428596" y="357166"/>
            <a:ext cx="7500990" cy="5929354"/>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en-US"/>
          </a:p>
        </p:txBody>
      </p:sp>
      <p:sp>
        <p:nvSpPr>
          <p:cNvPr id="3" name="Заголовок 2"/>
          <p:cNvSpPr>
            <a:spLocks noGrp="1"/>
          </p:cNvSpPr>
          <p:nvPr>
            <p:ph type="title"/>
          </p:nvPr>
        </p:nvSpPr>
        <p:spPr/>
        <p:txBody>
          <a:bodyPr/>
          <a:lstStyle/>
          <a:p>
            <a:endParaRPr lang="en-US"/>
          </a:p>
        </p:txBody>
      </p:sp>
      <p:pic>
        <p:nvPicPr>
          <p:cNvPr id="4" name="Picture 2"/>
          <p:cNvPicPr>
            <a:picLocks noChangeAspect="1" noChangeArrowheads="1"/>
          </p:cNvPicPr>
          <p:nvPr/>
        </p:nvPicPr>
        <p:blipFill>
          <a:blip r:embed="rId2"/>
          <a:srcRect l="9159" t="11469" r="34906" b="14346"/>
          <a:stretch>
            <a:fillRect/>
          </a:stretch>
        </p:blipFill>
        <p:spPr bwMode="auto">
          <a:xfrm>
            <a:off x="0" y="0"/>
            <a:ext cx="9144000" cy="6858000"/>
          </a:xfrm>
          <a:prstGeom prst="rect">
            <a:avLst/>
          </a:prstGeom>
          <a:noFill/>
          <a:ln w="9525">
            <a:noFill/>
            <a:miter lim="800000"/>
            <a:headEnd/>
            <a:tailEnd/>
          </a:ln>
          <a:effectLst/>
        </p:spPr>
      </p:pic>
      <p:sp>
        <p:nvSpPr>
          <p:cNvPr id="5" name="Прямоугольник 4"/>
          <p:cNvSpPr/>
          <p:nvPr/>
        </p:nvSpPr>
        <p:spPr>
          <a:xfrm>
            <a:off x="357158" y="285728"/>
            <a:ext cx="8358246" cy="1200329"/>
          </a:xfrm>
          <a:prstGeom prst="rect">
            <a:avLst/>
          </a:prstGeom>
        </p:spPr>
        <p:txBody>
          <a:bodyPr wrap="square">
            <a:spAutoFit/>
          </a:bodyPr>
          <a:lstStyle/>
          <a:p>
            <a:r>
              <a:rPr lang="ru-RU" sz="2400" dirty="0" smtClean="0">
                <a:solidFill>
                  <a:srgbClr val="C00000"/>
                </a:solidFill>
              </a:rPr>
              <a:t>PISA </a:t>
            </a:r>
            <a:r>
              <a:rPr lang="ru-RU" sz="2400" dirty="0" err="1" smtClean="0">
                <a:solidFill>
                  <a:srgbClr val="C00000"/>
                </a:solidFill>
              </a:rPr>
              <a:t>зерттеулерінің әдісімен  функционалды</a:t>
            </a:r>
            <a:r>
              <a:rPr lang="ru-RU" sz="2400" dirty="0" smtClean="0">
                <a:solidFill>
                  <a:srgbClr val="C00000"/>
                </a:solidFill>
              </a:rPr>
              <a:t> </a:t>
            </a:r>
            <a:r>
              <a:rPr lang="ru-RU" sz="2400" dirty="0" err="1" smtClean="0">
                <a:solidFill>
                  <a:srgbClr val="C00000"/>
                </a:solidFill>
              </a:rPr>
              <a:t>тапсырмаларды</a:t>
            </a:r>
            <a:r>
              <a:rPr lang="ru-RU" sz="2400" dirty="0" smtClean="0">
                <a:solidFill>
                  <a:srgbClr val="C00000"/>
                </a:solidFill>
              </a:rPr>
              <a:t> </a:t>
            </a:r>
            <a:r>
              <a:rPr lang="ru-RU" sz="2400" dirty="0" err="1" smtClean="0">
                <a:solidFill>
                  <a:srgbClr val="C00000"/>
                </a:solidFill>
              </a:rPr>
              <a:t>құрудағы қиындықтарды шешу</a:t>
            </a:r>
            <a:r>
              <a:rPr lang="ru-RU" sz="2400" dirty="0" smtClean="0">
                <a:solidFill>
                  <a:srgbClr val="C00000"/>
                </a:solidFill>
              </a:rPr>
              <a:t> </a:t>
            </a:r>
            <a:r>
              <a:rPr lang="ru-RU" sz="2400" dirty="0" err="1" smtClean="0">
                <a:solidFill>
                  <a:srgbClr val="C00000"/>
                </a:solidFill>
              </a:rPr>
              <a:t>жолдары</a:t>
            </a:r>
            <a:r>
              <a:rPr lang="ru-RU" sz="2400" dirty="0" smtClean="0">
                <a:solidFill>
                  <a:srgbClr val="C00000"/>
                </a:solidFill>
              </a:rPr>
              <a:t> </a:t>
            </a:r>
            <a:r>
              <a:rPr lang="ru-RU" sz="2400" dirty="0" err="1" smtClean="0">
                <a:solidFill>
                  <a:srgbClr val="C00000"/>
                </a:solidFill>
              </a:rPr>
              <a:t>ретінде</a:t>
            </a:r>
            <a:r>
              <a:rPr lang="ru-RU" sz="2400" dirty="0" smtClean="0">
                <a:solidFill>
                  <a:srgbClr val="C00000"/>
                </a:solidFill>
              </a:rPr>
              <a:t> </a:t>
            </a:r>
            <a:r>
              <a:rPr lang="ru-RU" sz="2400" dirty="0" err="1" smtClean="0">
                <a:solidFill>
                  <a:srgbClr val="C00000"/>
                </a:solidFill>
              </a:rPr>
              <a:t>мына</a:t>
            </a:r>
            <a:r>
              <a:rPr lang="ru-RU" sz="2400" dirty="0" smtClean="0">
                <a:solidFill>
                  <a:srgbClr val="C00000"/>
                </a:solidFill>
              </a:rPr>
              <a:t> </a:t>
            </a:r>
            <a:r>
              <a:rPr lang="ru-RU" sz="2400" dirty="0" err="1" smtClean="0">
                <a:solidFill>
                  <a:srgbClr val="C00000"/>
                </a:solidFill>
              </a:rPr>
              <a:t>мәселелерді атап</a:t>
            </a:r>
            <a:r>
              <a:rPr lang="ru-RU" sz="2400" dirty="0" smtClean="0">
                <a:solidFill>
                  <a:srgbClr val="C00000"/>
                </a:solidFill>
              </a:rPr>
              <a:t> </a:t>
            </a:r>
            <a:r>
              <a:rPr lang="ru-RU" sz="2400" dirty="0" err="1" smtClean="0">
                <a:solidFill>
                  <a:srgbClr val="C00000"/>
                </a:solidFill>
              </a:rPr>
              <a:t>өткен жөн</a:t>
            </a:r>
            <a:r>
              <a:rPr lang="ru-RU" sz="2400" dirty="0" smtClean="0">
                <a:solidFill>
                  <a:srgbClr val="C00000"/>
                </a:solidFill>
              </a:rPr>
              <a:t>:</a:t>
            </a:r>
            <a:endParaRPr lang="en-US" sz="2400" dirty="0">
              <a:solidFill>
                <a:srgbClr val="C00000"/>
              </a:solidFill>
            </a:endParaRPr>
          </a:p>
        </p:txBody>
      </p:sp>
      <p:sp>
        <p:nvSpPr>
          <p:cNvPr id="6" name="Прямоугольник 5"/>
          <p:cNvSpPr/>
          <p:nvPr/>
        </p:nvSpPr>
        <p:spPr>
          <a:xfrm>
            <a:off x="142844" y="1571612"/>
            <a:ext cx="8572560" cy="4247317"/>
          </a:xfrm>
          <a:prstGeom prst="rect">
            <a:avLst/>
          </a:prstGeom>
        </p:spPr>
        <p:txBody>
          <a:bodyPr wrap="square">
            <a:spAutoFit/>
          </a:bodyPr>
          <a:lstStyle/>
          <a:p>
            <a:r>
              <a:rPr lang="ru-RU" dirty="0" smtClean="0">
                <a:solidFill>
                  <a:srgbClr val="7030A0"/>
                </a:solidFill>
              </a:rPr>
              <a:t>1. </a:t>
            </a:r>
            <a:r>
              <a:rPr lang="ru-RU" dirty="0" err="1" smtClean="0">
                <a:solidFill>
                  <a:srgbClr val="7030A0"/>
                </a:solidFill>
              </a:rPr>
              <a:t>Білім</a:t>
            </a:r>
            <a:r>
              <a:rPr lang="ru-RU" dirty="0" smtClean="0">
                <a:solidFill>
                  <a:srgbClr val="7030A0"/>
                </a:solidFill>
              </a:rPr>
              <a:t> </a:t>
            </a:r>
            <a:r>
              <a:rPr lang="ru-RU" dirty="0" err="1" smtClean="0">
                <a:solidFill>
                  <a:srgbClr val="7030A0"/>
                </a:solidFill>
              </a:rPr>
              <a:t>алушыларға  тапсырмаларды</a:t>
            </a:r>
            <a:r>
              <a:rPr lang="ru-RU" dirty="0" smtClean="0">
                <a:solidFill>
                  <a:srgbClr val="7030A0"/>
                </a:solidFill>
              </a:rPr>
              <a:t> 6 </a:t>
            </a:r>
            <a:r>
              <a:rPr lang="ru-RU" dirty="0" err="1" smtClean="0">
                <a:solidFill>
                  <a:srgbClr val="7030A0"/>
                </a:solidFill>
              </a:rPr>
              <a:t>деңгейлі Блум</a:t>
            </a:r>
            <a:r>
              <a:rPr lang="ru-RU" dirty="0" smtClean="0">
                <a:solidFill>
                  <a:srgbClr val="7030A0"/>
                </a:solidFill>
              </a:rPr>
              <a:t> </a:t>
            </a:r>
            <a:r>
              <a:rPr lang="ru-RU" dirty="0" err="1" smtClean="0">
                <a:solidFill>
                  <a:srgbClr val="7030A0"/>
                </a:solidFill>
              </a:rPr>
              <a:t>таксономиясы</a:t>
            </a:r>
            <a:r>
              <a:rPr lang="ru-RU" dirty="0" smtClean="0">
                <a:solidFill>
                  <a:srgbClr val="7030A0"/>
                </a:solidFill>
              </a:rPr>
              <a:t> </a:t>
            </a:r>
            <a:r>
              <a:rPr lang="ru-RU" dirty="0" err="1" smtClean="0">
                <a:solidFill>
                  <a:srgbClr val="7030A0"/>
                </a:solidFill>
              </a:rPr>
              <a:t>негізінде</a:t>
            </a:r>
            <a:r>
              <a:rPr lang="ru-RU" dirty="0" smtClean="0">
                <a:solidFill>
                  <a:srgbClr val="7030A0"/>
                </a:solidFill>
              </a:rPr>
              <a:t> </a:t>
            </a:r>
            <a:r>
              <a:rPr lang="ru-RU" dirty="0" err="1" smtClean="0">
                <a:solidFill>
                  <a:srgbClr val="7030A0"/>
                </a:solidFill>
              </a:rPr>
              <a:t>құрып</a:t>
            </a:r>
            <a:r>
              <a:rPr lang="ru-RU" dirty="0" smtClean="0">
                <a:solidFill>
                  <a:srgbClr val="7030A0"/>
                </a:solidFill>
              </a:rPr>
              <a:t>, </a:t>
            </a:r>
            <a:r>
              <a:rPr lang="ru-RU" dirty="0" err="1" smtClean="0">
                <a:solidFill>
                  <a:srgbClr val="7030A0"/>
                </a:solidFill>
              </a:rPr>
              <a:t>ондағы білу</a:t>
            </a:r>
            <a:r>
              <a:rPr lang="ru-RU" dirty="0" smtClean="0">
                <a:solidFill>
                  <a:srgbClr val="7030A0"/>
                </a:solidFill>
              </a:rPr>
              <a:t>, </a:t>
            </a:r>
            <a:r>
              <a:rPr lang="ru-RU" dirty="0" err="1" smtClean="0">
                <a:solidFill>
                  <a:srgbClr val="7030A0"/>
                </a:solidFill>
              </a:rPr>
              <a:t>түсіну</a:t>
            </a:r>
            <a:r>
              <a:rPr lang="ru-RU" dirty="0" smtClean="0">
                <a:solidFill>
                  <a:srgbClr val="7030A0"/>
                </a:solidFill>
              </a:rPr>
              <a:t>, </a:t>
            </a:r>
            <a:r>
              <a:rPr lang="ru-RU" dirty="0" err="1" smtClean="0">
                <a:solidFill>
                  <a:srgbClr val="7030A0"/>
                </a:solidFill>
              </a:rPr>
              <a:t>қолданудан гөрі </a:t>
            </a:r>
            <a:r>
              <a:rPr lang="ru-RU" dirty="0" smtClean="0">
                <a:solidFill>
                  <a:srgbClr val="7030A0"/>
                </a:solidFill>
              </a:rPr>
              <a:t>синтез, анализ, </a:t>
            </a:r>
            <a:r>
              <a:rPr lang="ru-RU" dirty="0" err="1" smtClean="0">
                <a:solidFill>
                  <a:srgbClr val="7030A0"/>
                </a:solidFill>
              </a:rPr>
              <a:t>бағалауға мән </a:t>
            </a:r>
            <a:r>
              <a:rPr lang="ru-RU" dirty="0" smtClean="0">
                <a:solidFill>
                  <a:srgbClr val="7030A0"/>
                </a:solidFill>
              </a:rPr>
              <a:t>беру.</a:t>
            </a:r>
            <a:endParaRPr lang="en-US" dirty="0" smtClean="0">
              <a:solidFill>
                <a:srgbClr val="7030A0"/>
              </a:solidFill>
            </a:endParaRPr>
          </a:p>
          <a:p>
            <a:r>
              <a:rPr lang="ru-RU" dirty="0" smtClean="0">
                <a:solidFill>
                  <a:srgbClr val="7030A0"/>
                </a:solidFill>
              </a:rPr>
              <a:t>2. Стандарт </a:t>
            </a:r>
            <a:r>
              <a:rPr lang="ru-RU" dirty="0" err="1" smtClean="0">
                <a:solidFill>
                  <a:srgbClr val="7030A0"/>
                </a:solidFill>
              </a:rPr>
              <a:t>талаптарына</a:t>
            </a:r>
            <a:r>
              <a:rPr lang="ru-RU" dirty="0" smtClean="0">
                <a:solidFill>
                  <a:srgbClr val="7030A0"/>
                </a:solidFill>
              </a:rPr>
              <a:t> </a:t>
            </a:r>
            <a:r>
              <a:rPr lang="ru-RU" dirty="0" err="1" smtClean="0">
                <a:solidFill>
                  <a:srgbClr val="7030A0"/>
                </a:solidFill>
              </a:rPr>
              <a:t>сай</a:t>
            </a:r>
            <a:r>
              <a:rPr lang="ru-RU" dirty="0" smtClean="0">
                <a:solidFill>
                  <a:srgbClr val="7030A0"/>
                </a:solidFill>
              </a:rPr>
              <a:t> </a:t>
            </a:r>
            <a:r>
              <a:rPr lang="ru-RU" dirty="0" err="1" smtClean="0">
                <a:solidFill>
                  <a:srgbClr val="7030A0"/>
                </a:solidFill>
              </a:rPr>
              <a:t>берілген</a:t>
            </a:r>
            <a:r>
              <a:rPr lang="ru-RU" dirty="0" smtClean="0">
                <a:solidFill>
                  <a:srgbClr val="7030A0"/>
                </a:solidFill>
              </a:rPr>
              <a:t> </a:t>
            </a:r>
            <a:r>
              <a:rPr lang="ru-RU" dirty="0" err="1" smtClean="0">
                <a:solidFill>
                  <a:srgbClr val="7030A0"/>
                </a:solidFill>
              </a:rPr>
              <a:t>тапсырмаларды</a:t>
            </a:r>
            <a:r>
              <a:rPr lang="ru-RU" dirty="0" smtClean="0">
                <a:solidFill>
                  <a:srgbClr val="7030A0"/>
                </a:solidFill>
              </a:rPr>
              <a:t> </a:t>
            </a:r>
            <a:r>
              <a:rPr lang="ru-RU" dirty="0" err="1" smtClean="0">
                <a:solidFill>
                  <a:srgbClr val="7030A0"/>
                </a:solidFill>
              </a:rPr>
              <a:t>орындаумен</a:t>
            </a:r>
            <a:r>
              <a:rPr lang="ru-RU" dirty="0" smtClean="0">
                <a:solidFill>
                  <a:srgbClr val="7030A0"/>
                </a:solidFill>
              </a:rPr>
              <a:t> </a:t>
            </a:r>
            <a:r>
              <a:rPr lang="ru-RU" dirty="0" err="1" smtClean="0">
                <a:solidFill>
                  <a:srgbClr val="7030A0"/>
                </a:solidFill>
              </a:rPr>
              <a:t>қатар оқушының өмірде қолдана алатындай</a:t>
            </a:r>
            <a:r>
              <a:rPr lang="ru-RU" dirty="0" smtClean="0">
                <a:solidFill>
                  <a:srgbClr val="7030A0"/>
                </a:solidFill>
              </a:rPr>
              <a:t> </a:t>
            </a:r>
            <a:r>
              <a:rPr lang="ru-RU" dirty="0" err="1" smtClean="0">
                <a:solidFill>
                  <a:srgbClr val="7030A0"/>
                </a:solidFill>
              </a:rPr>
              <a:t>тапсырмалар</a:t>
            </a:r>
            <a:r>
              <a:rPr lang="ru-RU" dirty="0" smtClean="0">
                <a:solidFill>
                  <a:srgbClr val="7030A0"/>
                </a:solidFill>
              </a:rPr>
              <a:t> </a:t>
            </a:r>
            <a:r>
              <a:rPr lang="ru-RU" dirty="0" err="1" smtClean="0">
                <a:solidFill>
                  <a:srgbClr val="7030A0"/>
                </a:solidFill>
              </a:rPr>
              <a:t>құрастыруға көңіл бөлу</a:t>
            </a:r>
            <a:r>
              <a:rPr lang="ru-RU" dirty="0" smtClean="0">
                <a:solidFill>
                  <a:srgbClr val="7030A0"/>
                </a:solidFill>
              </a:rPr>
              <a:t>.</a:t>
            </a:r>
            <a:endParaRPr lang="en-US" dirty="0" smtClean="0">
              <a:solidFill>
                <a:srgbClr val="7030A0"/>
              </a:solidFill>
            </a:endParaRPr>
          </a:p>
          <a:p>
            <a:r>
              <a:rPr lang="ru-RU" dirty="0" smtClean="0">
                <a:solidFill>
                  <a:srgbClr val="7030A0"/>
                </a:solidFill>
              </a:rPr>
              <a:t>3.Білім </a:t>
            </a:r>
            <a:r>
              <a:rPr lang="ru-RU" dirty="0" err="1" smtClean="0">
                <a:solidFill>
                  <a:srgbClr val="7030A0"/>
                </a:solidFill>
              </a:rPr>
              <a:t>алушының логикалық ойлауын</a:t>
            </a:r>
            <a:r>
              <a:rPr lang="ru-RU" dirty="0" smtClean="0">
                <a:solidFill>
                  <a:srgbClr val="7030A0"/>
                </a:solidFill>
              </a:rPr>
              <a:t>, </a:t>
            </a:r>
            <a:r>
              <a:rPr lang="ru-RU" dirty="0" err="1" smtClean="0">
                <a:solidFill>
                  <a:srgbClr val="7030A0"/>
                </a:solidFill>
              </a:rPr>
              <a:t>сыни</a:t>
            </a:r>
            <a:r>
              <a:rPr lang="ru-RU" dirty="0" smtClean="0">
                <a:solidFill>
                  <a:srgbClr val="7030A0"/>
                </a:solidFill>
              </a:rPr>
              <a:t> </a:t>
            </a:r>
            <a:r>
              <a:rPr lang="ru-RU" dirty="0" err="1" smtClean="0">
                <a:solidFill>
                  <a:srgbClr val="7030A0"/>
                </a:solidFill>
              </a:rPr>
              <a:t>тұрғыдан ойын</a:t>
            </a:r>
            <a:r>
              <a:rPr lang="ru-RU" dirty="0" smtClean="0">
                <a:solidFill>
                  <a:srgbClr val="7030A0"/>
                </a:solidFill>
              </a:rPr>
              <a:t> </a:t>
            </a:r>
            <a:r>
              <a:rPr lang="ru-RU" dirty="0" err="1" smtClean="0">
                <a:solidFill>
                  <a:srgbClr val="7030A0"/>
                </a:solidFill>
              </a:rPr>
              <a:t>жеткізуді</a:t>
            </a:r>
            <a:r>
              <a:rPr lang="ru-RU" dirty="0" smtClean="0">
                <a:solidFill>
                  <a:srgbClr val="7030A0"/>
                </a:solidFill>
              </a:rPr>
              <a:t> </a:t>
            </a:r>
            <a:r>
              <a:rPr lang="ru-RU" dirty="0" err="1" smtClean="0">
                <a:solidFill>
                  <a:srgbClr val="7030A0"/>
                </a:solidFill>
              </a:rPr>
              <a:t>жүзеге асыру</a:t>
            </a:r>
            <a:r>
              <a:rPr lang="ru-RU" dirty="0" smtClean="0">
                <a:solidFill>
                  <a:srgbClr val="7030A0"/>
                </a:solidFill>
              </a:rPr>
              <a:t> </a:t>
            </a:r>
            <a:r>
              <a:rPr lang="ru-RU" dirty="0" err="1" smtClean="0">
                <a:solidFill>
                  <a:srgbClr val="7030A0"/>
                </a:solidFill>
              </a:rPr>
              <a:t>үшін</a:t>
            </a:r>
            <a:r>
              <a:rPr lang="ru-RU" dirty="0" smtClean="0">
                <a:solidFill>
                  <a:srgbClr val="7030A0"/>
                </a:solidFill>
              </a:rPr>
              <a:t>, </a:t>
            </a:r>
            <a:r>
              <a:rPr lang="ru-RU" dirty="0" err="1" smtClean="0">
                <a:solidFill>
                  <a:srgbClr val="7030A0"/>
                </a:solidFill>
              </a:rPr>
              <a:t>білім</a:t>
            </a:r>
            <a:r>
              <a:rPr lang="ru-RU" dirty="0" smtClean="0">
                <a:solidFill>
                  <a:srgbClr val="7030A0"/>
                </a:solidFill>
              </a:rPr>
              <a:t> </a:t>
            </a:r>
            <a:r>
              <a:rPr lang="ru-RU" dirty="0" err="1" smtClean="0">
                <a:solidFill>
                  <a:srgbClr val="7030A0"/>
                </a:solidFill>
              </a:rPr>
              <a:t>беруде</a:t>
            </a:r>
            <a:r>
              <a:rPr lang="ru-RU" dirty="0" smtClean="0">
                <a:solidFill>
                  <a:srgbClr val="7030A0"/>
                </a:solidFill>
              </a:rPr>
              <a:t> </a:t>
            </a:r>
            <a:r>
              <a:rPr lang="ru-RU" dirty="0" err="1" smtClean="0">
                <a:solidFill>
                  <a:srgbClr val="7030A0"/>
                </a:solidFill>
              </a:rPr>
              <a:t>сабақтың құрылымын өзгерту</a:t>
            </a:r>
            <a:r>
              <a:rPr lang="ru-RU" dirty="0" smtClean="0">
                <a:solidFill>
                  <a:srgbClr val="7030A0"/>
                </a:solidFill>
              </a:rPr>
              <a:t>, </a:t>
            </a:r>
            <a:r>
              <a:rPr lang="ru-RU" dirty="0" err="1" smtClean="0">
                <a:solidFill>
                  <a:srgbClr val="7030A0"/>
                </a:solidFill>
              </a:rPr>
              <a:t>яғни оқытудың белсенді</a:t>
            </a:r>
            <a:r>
              <a:rPr lang="ru-RU" dirty="0" smtClean="0">
                <a:solidFill>
                  <a:srgbClr val="7030A0"/>
                </a:solidFill>
              </a:rPr>
              <a:t> </a:t>
            </a:r>
            <a:r>
              <a:rPr lang="ru-RU" dirty="0" err="1" smtClean="0">
                <a:solidFill>
                  <a:srgbClr val="7030A0"/>
                </a:solidFill>
              </a:rPr>
              <a:t>стратегияларын</a:t>
            </a:r>
            <a:r>
              <a:rPr lang="ru-RU" dirty="0" smtClean="0">
                <a:solidFill>
                  <a:srgbClr val="7030A0"/>
                </a:solidFill>
              </a:rPr>
              <a:t> </a:t>
            </a:r>
            <a:r>
              <a:rPr lang="ru-RU" dirty="0" err="1" smtClean="0">
                <a:solidFill>
                  <a:srgbClr val="7030A0"/>
                </a:solidFill>
              </a:rPr>
              <a:t>қолдану</a:t>
            </a:r>
            <a:r>
              <a:rPr lang="ru-RU" dirty="0" smtClean="0">
                <a:solidFill>
                  <a:srgbClr val="7030A0"/>
                </a:solidFill>
              </a:rPr>
              <a:t>.</a:t>
            </a:r>
            <a:endParaRPr lang="en-US" dirty="0" smtClean="0">
              <a:solidFill>
                <a:srgbClr val="7030A0"/>
              </a:solidFill>
            </a:endParaRPr>
          </a:p>
          <a:p>
            <a:r>
              <a:rPr lang="ru-RU" dirty="0" smtClean="0">
                <a:solidFill>
                  <a:srgbClr val="7030A0"/>
                </a:solidFill>
              </a:rPr>
              <a:t>4. </a:t>
            </a:r>
            <a:r>
              <a:rPr lang="ru-RU" dirty="0" err="1" smtClean="0">
                <a:solidFill>
                  <a:srgbClr val="7030A0"/>
                </a:solidFill>
              </a:rPr>
              <a:t>Білім</a:t>
            </a:r>
            <a:r>
              <a:rPr lang="ru-RU" dirty="0" smtClean="0">
                <a:solidFill>
                  <a:srgbClr val="7030A0"/>
                </a:solidFill>
              </a:rPr>
              <a:t> </a:t>
            </a:r>
            <a:r>
              <a:rPr lang="ru-RU" dirty="0" err="1" smtClean="0">
                <a:solidFill>
                  <a:srgbClr val="7030A0"/>
                </a:solidFill>
              </a:rPr>
              <a:t>алушыға  тапсырма</a:t>
            </a:r>
            <a:r>
              <a:rPr lang="ru-RU" dirty="0" smtClean="0">
                <a:solidFill>
                  <a:srgbClr val="7030A0"/>
                </a:solidFill>
              </a:rPr>
              <a:t> </a:t>
            </a:r>
            <a:r>
              <a:rPr lang="ru-RU" dirty="0" err="1" smtClean="0">
                <a:solidFill>
                  <a:srgbClr val="7030A0"/>
                </a:solidFill>
              </a:rPr>
              <a:t>берген</a:t>
            </a:r>
            <a:r>
              <a:rPr lang="ru-RU" dirty="0" smtClean="0">
                <a:solidFill>
                  <a:srgbClr val="7030A0"/>
                </a:solidFill>
              </a:rPr>
              <a:t> </a:t>
            </a:r>
            <a:r>
              <a:rPr lang="ru-RU" dirty="0" err="1" smtClean="0">
                <a:solidFill>
                  <a:srgbClr val="7030A0"/>
                </a:solidFill>
              </a:rPr>
              <a:t>кезде</a:t>
            </a:r>
            <a:r>
              <a:rPr lang="ru-RU" dirty="0" smtClean="0">
                <a:solidFill>
                  <a:srgbClr val="7030A0"/>
                </a:solidFill>
              </a:rPr>
              <a:t> </a:t>
            </a:r>
            <a:r>
              <a:rPr lang="ru-RU" dirty="0" err="1" smtClean="0">
                <a:solidFill>
                  <a:srgbClr val="7030A0"/>
                </a:solidFill>
              </a:rPr>
              <a:t>оның алгоритмдерін</a:t>
            </a:r>
            <a:r>
              <a:rPr lang="ru-RU" dirty="0" smtClean="0">
                <a:solidFill>
                  <a:srgbClr val="7030A0"/>
                </a:solidFill>
              </a:rPr>
              <a:t> </a:t>
            </a:r>
            <a:r>
              <a:rPr lang="ru-RU" dirty="0" err="1" smtClean="0">
                <a:solidFill>
                  <a:srgbClr val="7030A0"/>
                </a:solidFill>
              </a:rPr>
              <a:t>алдын-ала</a:t>
            </a:r>
            <a:r>
              <a:rPr lang="ru-RU" dirty="0" smtClean="0">
                <a:solidFill>
                  <a:srgbClr val="7030A0"/>
                </a:solidFill>
              </a:rPr>
              <a:t> </a:t>
            </a:r>
            <a:r>
              <a:rPr lang="ru-RU" dirty="0" err="1" smtClean="0">
                <a:solidFill>
                  <a:srgbClr val="7030A0"/>
                </a:solidFill>
              </a:rPr>
              <a:t>ескерту</a:t>
            </a:r>
            <a:r>
              <a:rPr lang="ru-RU" dirty="0" smtClean="0">
                <a:solidFill>
                  <a:srgbClr val="7030A0"/>
                </a:solidFill>
              </a:rPr>
              <a:t>.</a:t>
            </a:r>
            <a:endParaRPr lang="en-US" dirty="0" smtClean="0">
              <a:solidFill>
                <a:srgbClr val="7030A0"/>
              </a:solidFill>
            </a:endParaRPr>
          </a:p>
          <a:p>
            <a:r>
              <a:rPr lang="ru-RU" dirty="0" smtClean="0">
                <a:solidFill>
                  <a:srgbClr val="7030A0"/>
                </a:solidFill>
              </a:rPr>
              <a:t>5. </a:t>
            </a:r>
            <a:r>
              <a:rPr lang="ru-RU" dirty="0" err="1" smtClean="0">
                <a:solidFill>
                  <a:srgbClr val="7030A0"/>
                </a:solidFill>
              </a:rPr>
              <a:t>Тапсырманы</a:t>
            </a:r>
            <a:r>
              <a:rPr lang="ru-RU" dirty="0" smtClean="0">
                <a:solidFill>
                  <a:srgbClr val="7030A0"/>
                </a:solidFill>
              </a:rPr>
              <a:t> </a:t>
            </a:r>
            <a:r>
              <a:rPr lang="ru-RU" dirty="0" err="1" smtClean="0">
                <a:solidFill>
                  <a:srgbClr val="7030A0"/>
                </a:solidFill>
              </a:rPr>
              <a:t>зейін</a:t>
            </a:r>
            <a:r>
              <a:rPr lang="ru-RU" dirty="0" smtClean="0">
                <a:solidFill>
                  <a:srgbClr val="7030A0"/>
                </a:solidFill>
              </a:rPr>
              <a:t> </a:t>
            </a:r>
            <a:r>
              <a:rPr lang="ru-RU" dirty="0" err="1" smtClean="0">
                <a:solidFill>
                  <a:srgbClr val="7030A0"/>
                </a:solidFill>
              </a:rPr>
              <a:t>қойып, орындауға және эксперименттік</a:t>
            </a:r>
            <a:r>
              <a:rPr lang="ru-RU" dirty="0" smtClean="0">
                <a:solidFill>
                  <a:srgbClr val="7030A0"/>
                </a:solidFill>
              </a:rPr>
              <a:t> </a:t>
            </a:r>
            <a:r>
              <a:rPr lang="ru-RU" dirty="0" err="1" smtClean="0">
                <a:solidFill>
                  <a:srgbClr val="7030A0"/>
                </a:solidFill>
              </a:rPr>
              <a:t>есептер</a:t>
            </a:r>
            <a:r>
              <a:rPr lang="ru-RU" dirty="0" smtClean="0">
                <a:solidFill>
                  <a:srgbClr val="7030A0"/>
                </a:solidFill>
              </a:rPr>
              <a:t>, </a:t>
            </a:r>
            <a:r>
              <a:rPr lang="ru-RU" dirty="0" err="1" smtClean="0">
                <a:solidFill>
                  <a:srgbClr val="7030A0"/>
                </a:solidFill>
              </a:rPr>
              <a:t>зертханалық шағын зерттеу</a:t>
            </a:r>
            <a:r>
              <a:rPr lang="ru-RU" dirty="0" smtClean="0">
                <a:solidFill>
                  <a:srgbClr val="7030A0"/>
                </a:solidFill>
              </a:rPr>
              <a:t> </a:t>
            </a:r>
            <a:r>
              <a:rPr lang="ru-RU" dirty="0" err="1" smtClean="0">
                <a:solidFill>
                  <a:srgbClr val="7030A0"/>
                </a:solidFill>
              </a:rPr>
              <a:t>жұмыстарын орындата</a:t>
            </a:r>
            <a:r>
              <a:rPr lang="ru-RU" dirty="0" smtClean="0">
                <a:solidFill>
                  <a:srgbClr val="7030A0"/>
                </a:solidFill>
              </a:rPr>
              <a:t> </a:t>
            </a:r>
            <a:r>
              <a:rPr lang="ru-RU" dirty="0" err="1" smtClean="0">
                <a:solidFill>
                  <a:srgbClr val="7030A0"/>
                </a:solidFill>
              </a:rPr>
              <a:t>отырып</a:t>
            </a:r>
            <a:r>
              <a:rPr lang="ru-RU" dirty="0" smtClean="0">
                <a:solidFill>
                  <a:srgbClr val="7030A0"/>
                </a:solidFill>
              </a:rPr>
              <a:t>, </a:t>
            </a:r>
            <a:r>
              <a:rPr lang="ru-RU" dirty="0" err="1" smtClean="0">
                <a:solidFill>
                  <a:srgbClr val="7030A0"/>
                </a:solidFill>
              </a:rPr>
              <a:t>өзінің орындаған жұмысының дұрыстығына көз жеткізу</a:t>
            </a:r>
            <a:r>
              <a:rPr lang="ru-RU" dirty="0" smtClean="0">
                <a:solidFill>
                  <a:srgbClr val="7030A0"/>
                </a:solidFill>
              </a:rPr>
              <a:t>, </a:t>
            </a:r>
            <a:r>
              <a:rPr lang="ru-RU" dirty="0" err="1" smtClean="0">
                <a:solidFill>
                  <a:srgbClr val="7030A0"/>
                </a:solidFill>
              </a:rPr>
              <a:t>өзін-өзі бағалауға үйрету.</a:t>
            </a:r>
            <a:endParaRPr lang="en-US" dirty="0" smtClean="0">
              <a:solidFill>
                <a:srgbClr val="7030A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srcRect l="7103" r="22477" b="6874"/>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srcRect l="7103" r="22757" b="6874"/>
          <a:stretch>
            <a:fillRect/>
          </a:stretch>
        </p:blipFill>
        <p:spPr bwMode="auto">
          <a:xfrm>
            <a:off x="142844" y="0"/>
            <a:ext cx="9001156" cy="7000900"/>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en-US"/>
          </a:p>
        </p:txBody>
      </p:sp>
      <p:sp>
        <p:nvSpPr>
          <p:cNvPr id="3" name="Заголовок 2"/>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2"/>
          <a:srcRect l="7246" r="21739" b="7291"/>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srcRect l="7383" r="22477" b="6454"/>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srcRect l="7383" r="22477" b="6454"/>
          <a:stretch>
            <a:fillRect/>
          </a:stretch>
        </p:blipFill>
        <p:spPr bwMode="auto">
          <a:xfrm>
            <a:off x="142844" y="0"/>
            <a:ext cx="9001156" cy="6715148"/>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p>
            <a:endParaRPr lang="en-US"/>
          </a:p>
        </p:txBody>
      </p:sp>
      <p:sp>
        <p:nvSpPr>
          <p:cNvPr id="2" name="Заголовок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a:srcRect l="3546" r="3546" b="7291"/>
          <a:stretch>
            <a:fillRect/>
          </a:stretch>
        </p:blipFill>
        <p:spPr bwMode="auto">
          <a:xfrm>
            <a:off x="0" y="0"/>
            <a:ext cx="9144000" cy="6715148"/>
          </a:xfrm>
          <a:prstGeom prst="rect">
            <a:avLst/>
          </a:prstGeom>
          <a:noFill/>
          <a:ln w="9525">
            <a:noFill/>
            <a:miter lim="800000"/>
            <a:headEnd/>
            <a:tailEnd/>
          </a:ln>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a:srcRect l="7103" t="3157" r="21869" b="21080"/>
          <a:stretch>
            <a:fillRect/>
          </a:stretch>
        </p:blipFill>
        <p:spPr bwMode="auto">
          <a:xfrm>
            <a:off x="142844" y="0"/>
            <a:ext cx="9001156" cy="6858000"/>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2"/>
          <a:srcRect l="7103" r="21869" b="6874"/>
          <a:stretch>
            <a:fillRect/>
          </a:stretch>
        </p:blipFill>
        <p:spPr bwMode="auto">
          <a:xfrm>
            <a:off x="0" y="0"/>
            <a:ext cx="9001156" cy="6858000"/>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a:srcRect l="7383" r="22477" b="6454"/>
          <a:stretch>
            <a:fillRect/>
          </a:stretch>
        </p:blipFill>
        <p:spPr bwMode="auto">
          <a:xfrm>
            <a:off x="142844" y="0"/>
            <a:ext cx="9001156" cy="6858000"/>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en-US"/>
          </a:p>
        </p:txBody>
      </p:sp>
      <p:pic>
        <p:nvPicPr>
          <p:cNvPr id="11266" name="Picture 2"/>
          <p:cNvPicPr>
            <a:picLocks noGrp="1" noChangeAspect="1" noChangeArrowheads="1"/>
          </p:cNvPicPr>
          <p:nvPr>
            <p:ph idx="1"/>
          </p:nvPr>
        </p:nvPicPr>
        <p:blipFill>
          <a:blip r:embed="rId2"/>
          <a:srcRect l="6495" r="22477" b="6454"/>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en-US"/>
          </a:p>
        </p:txBody>
      </p:sp>
      <p:pic>
        <p:nvPicPr>
          <p:cNvPr id="12290" name="Picture 2"/>
          <p:cNvPicPr>
            <a:picLocks noGrp="1" noChangeAspect="1" noChangeArrowheads="1"/>
          </p:cNvPicPr>
          <p:nvPr>
            <p:ph idx="1"/>
          </p:nvPr>
        </p:nvPicPr>
        <p:blipFill>
          <a:blip r:embed="rId2"/>
          <a:srcRect l="7991" r="22477" b="8032"/>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en-US"/>
          </a:p>
        </p:txBody>
      </p:sp>
      <p:pic>
        <p:nvPicPr>
          <p:cNvPr id="13314" name="Picture 2"/>
          <p:cNvPicPr>
            <a:picLocks noGrp="1" noChangeAspect="1" noChangeArrowheads="1"/>
          </p:cNvPicPr>
          <p:nvPr>
            <p:ph idx="1"/>
          </p:nvPr>
        </p:nvPicPr>
        <p:blipFill>
          <a:blip r:embed="rId2"/>
          <a:srcRect l="7383" r="22477" b="4875"/>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en-US"/>
          </a:p>
        </p:txBody>
      </p:sp>
      <p:pic>
        <p:nvPicPr>
          <p:cNvPr id="14338" name="Picture 2"/>
          <p:cNvPicPr>
            <a:picLocks noGrp="1" noChangeAspect="1" noChangeArrowheads="1"/>
          </p:cNvPicPr>
          <p:nvPr>
            <p:ph idx="1"/>
          </p:nvPr>
        </p:nvPicPr>
        <p:blipFill>
          <a:blip r:embed="rId2"/>
          <a:srcRect l="7383" r="22477" b="6748"/>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en-US"/>
          </a:p>
        </p:txBody>
      </p:sp>
      <p:pic>
        <p:nvPicPr>
          <p:cNvPr id="15362" name="Picture 2"/>
          <p:cNvPicPr>
            <a:picLocks noGrp="1" noChangeAspect="1" noChangeArrowheads="1"/>
          </p:cNvPicPr>
          <p:nvPr>
            <p:ph idx="1"/>
          </p:nvPr>
        </p:nvPicPr>
        <p:blipFill>
          <a:blip r:embed="rId2"/>
          <a:srcRect l="7103" r="22477" b="6874"/>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en-US"/>
          </a:p>
        </p:txBody>
      </p:sp>
      <p:pic>
        <p:nvPicPr>
          <p:cNvPr id="18434" name="Picture 2"/>
          <p:cNvPicPr>
            <a:picLocks noGrp="1" noChangeAspect="1" noChangeArrowheads="1"/>
          </p:cNvPicPr>
          <p:nvPr>
            <p:ph idx="1"/>
          </p:nvPr>
        </p:nvPicPr>
        <p:blipFill>
          <a:blip r:embed="rId2"/>
          <a:srcRect l="9159" t="11469" r="34906" b="14346"/>
          <a:stretch>
            <a:fillRect/>
          </a:stretch>
        </p:blipFill>
        <p:spPr bwMode="auto">
          <a:xfrm>
            <a:off x="0" y="0"/>
            <a:ext cx="9144000" cy="6858000"/>
          </a:xfrm>
          <a:prstGeom prst="rect">
            <a:avLst/>
          </a:prstGeom>
          <a:noFill/>
          <a:ln w="9525">
            <a:noFill/>
            <a:miter lim="800000"/>
            <a:headEnd/>
            <a:tailEnd/>
          </a:ln>
          <a:effectLst/>
        </p:spPr>
      </p:pic>
      <p:pic>
        <p:nvPicPr>
          <p:cNvPr id="5" name="Содержимое 3"/>
          <p:cNvPicPr>
            <a:picLocks/>
          </p:cNvPicPr>
          <p:nvPr/>
        </p:nvPicPr>
        <p:blipFill>
          <a:blip r:embed="rId3" cstate="print"/>
          <a:srcRect l="12910" t="57865" r="49468" b="20641"/>
          <a:stretch>
            <a:fillRect/>
          </a:stretch>
        </p:blipFill>
        <p:spPr bwMode="auto">
          <a:xfrm>
            <a:off x="785786" y="428604"/>
            <a:ext cx="5286412" cy="1785950"/>
          </a:xfrm>
          <a:prstGeom prst="rect">
            <a:avLst/>
          </a:prstGeom>
          <a:noFill/>
          <a:ln w="9525">
            <a:noFill/>
            <a:miter lim="800000"/>
            <a:headEnd/>
            <a:tailEnd/>
          </a:ln>
        </p:spPr>
      </p:pic>
      <p:pic>
        <p:nvPicPr>
          <p:cNvPr id="6" name="Рисунок 5"/>
          <p:cNvPicPr/>
          <p:nvPr/>
        </p:nvPicPr>
        <p:blipFill>
          <a:blip r:embed="rId4" cstate="print"/>
          <a:srcRect l="9227" t="18943" r="39903" b="40468"/>
          <a:stretch>
            <a:fillRect/>
          </a:stretch>
        </p:blipFill>
        <p:spPr bwMode="auto">
          <a:xfrm>
            <a:off x="857224" y="2285992"/>
            <a:ext cx="7000924" cy="4000528"/>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en-US" dirty="0"/>
          </a:p>
        </p:txBody>
      </p:sp>
      <p:sp>
        <p:nvSpPr>
          <p:cNvPr id="6" name="Содержимое 5"/>
          <p:cNvSpPr>
            <a:spLocks noGrp="1"/>
          </p:cNvSpPr>
          <p:nvPr>
            <p:ph idx="1"/>
          </p:nvPr>
        </p:nvSpPr>
        <p:spPr/>
        <p:txBody>
          <a:bodyPr/>
          <a:lstStyle/>
          <a:p>
            <a:endParaRPr lang="en-US" dirty="0"/>
          </a:p>
        </p:txBody>
      </p:sp>
      <p:pic>
        <p:nvPicPr>
          <p:cNvPr id="8" name="Picture 2"/>
          <p:cNvPicPr>
            <a:picLocks noChangeAspect="1" noChangeArrowheads="1"/>
          </p:cNvPicPr>
          <p:nvPr/>
        </p:nvPicPr>
        <p:blipFill>
          <a:blip r:embed="rId2"/>
          <a:srcRect l="9159" t="11469" r="34906" b="14346"/>
          <a:stretch>
            <a:fillRect/>
          </a:stretch>
        </p:blipFill>
        <p:spPr bwMode="auto">
          <a:xfrm>
            <a:off x="0" y="0"/>
            <a:ext cx="9144000" cy="6858000"/>
          </a:xfrm>
          <a:prstGeom prst="rect">
            <a:avLst/>
          </a:prstGeom>
          <a:noFill/>
          <a:ln w="9525">
            <a:noFill/>
            <a:miter lim="800000"/>
            <a:headEnd/>
            <a:tailEnd/>
          </a:ln>
          <a:effectLst/>
        </p:spPr>
      </p:pic>
      <p:pic>
        <p:nvPicPr>
          <p:cNvPr id="9" name="Содержимое 3"/>
          <p:cNvPicPr>
            <a:picLocks/>
          </p:cNvPicPr>
          <p:nvPr/>
        </p:nvPicPr>
        <p:blipFill>
          <a:blip r:embed="rId3" cstate="print"/>
          <a:srcRect l="9599" t="47961" r="38914" b="46053"/>
          <a:stretch>
            <a:fillRect/>
          </a:stretch>
        </p:blipFill>
        <p:spPr bwMode="auto">
          <a:xfrm>
            <a:off x="0" y="214290"/>
            <a:ext cx="7358082" cy="785818"/>
          </a:xfrm>
          <a:prstGeom prst="rect">
            <a:avLst/>
          </a:prstGeom>
          <a:noFill/>
          <a:ln w="9525">
            <a:noFill/>
            <a:miter lim="800000"/>
            <a:headEnd/>
            <a:tailEnd/>
          </a:ln>
        </p:spPr>
      </p:pic>
      <p:pic>
        <p:nvPicPr>
          <p:cNvPr id="10" name="Рисунок 9"/>
          <p:cNvPicPr/>
          <p:nvPr/>
        </p:nvPicPr>
        <p:blipFill>
          <a:blip r:embed="rId4" cstate="print"/>
          <a:srcRect l="12202" t="20264" r="44506" b="32813"/>
          <a:stretch>
            <a:fillRect/>
          </a:stretch>
        </p:blipFill>
        <p:spPr bwMode="auto">
          <a:xfrm>
            <a:off x="142844" y="928670"/>
            <a:ext cx="7286676" cy="500066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p>
            <a:endParaRPr lang="en-US"/>
          </a:p>
        </p:txBody>
      </p:sp>
      <p:sp>
        <p:nvSpPr>
          <p:cNvPr id="2" name="Заголовок 1"/>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2"/>
          <a:srcRect l="3125" r="3906" b="17708"/>
          <a:stretch>
            <a:fillRect/>
          </a:stretch>
        </p:blipFill>
        <p:spPr bwMode="auto">
          <a:xfrm>
            <a:off x="0" y="0"/>
            <a:ext cx="9144000" cy="6643710"/>
          </a:xfrm>
          <a:prstGeom prst="rect">
            <a:avLst/>
          </a:prstGeom>
          <a:noFill/>
          <a:ln w="9525">
            <a:noFill/>
            <a:miter lim="800000"/>
            <a:headEnd/>
            <a:tailEnd/>
          </a:ln>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en-US"/>
          </a:p>
        </p:txBody>
      </p:sp>
      <p:sp>
        <p:nvSpPr>
          <p:cNvPr id="3" name="Заголовок 2"/>
          <p:cNvSpPr>
            <a:spLocks noGrp="1"/>
          </p:cNvSpPr>
          <p:nvPr>
            <p:ph type="title"/>
          </p:nvPr>
        </p:nvSpPr>
        <p:spPr/>
        <p:txBody>
          <a:bodyPr/>
          <a:lstStyle/>
          <a:p>
            <a:endParaRPr lang="en-US"/>
          </a:p>
        </p:txBody>
      </p:sp>
      <p:pic>
        <p:nvPicPr>
          <p:cNvPr id="4" name="Picture 2"/>
          <p:cNvPicPr>
            <a:picLocks noChangeAspect="1" noChangeArrowheads="1"/>
          </p:cNvPicPr>
          <p:nvPr/>
        </p:nvPicPr>
        <p:blipFill>
          <a:blip r:embed="rId2"/>
          <a:srcRect l="9159" t="11469" r="34906" b="14346"/>
          <a:stretch>
            <a:fillRect/>
          </a:stretch>
        </p:blipFill>
        <p:spPr bwMode="auto">
          <a:xfrm>
            <a:off x="0" y="0"/>
            <a:ext cx="9144000" cy="6858000"/>
          </a:xfrm>
          <a:prstGeom prst="rect">
            <a:avLst/>
          </a:prstGeom>
          <a:noFill/>
          <a:ln w="9525">
            <a:noFill/>
            <a:miter lim="800000"/>
            <a:headEnd/>
            <a:tailEnd/>
          </a:ln>
          <a:effectLst/>
        </p:spPr>
      </p:pic>
      <p:pic>
        <p:nvPicPr>
          <p:cNvPr id="5" name="Рисунок 4"/>
          <p:cNvPicPr/>
          <p:nvPr/>
        </p:nvPicPr>
        <p:blipFill>
          <a:blip r:embed="rId3" cstate="print"/>
          <a:srcRect l="9103" t="18722" r="39410" b="30198"/>
          <a:stretch>
            <a:fillRect/>
          </a:stretch>
        </p:blipFill>
        <p:spPr bwMode="auto">
          <a:xfrm>
            <a:off x="0" y="571480"/>
            <a:ext cx="7786710" cy="535785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en-US" dirty="0"/>
          </a:p>
        </p:txBody>
      </p:sp>
      <p:sp>
        <p:nvSpPr>
          <p:cNvPr id="8" name="Содержимое 7"/>
          <p:cNvSpPr>
            <a:spLocks noGrp="1"/>
          </p:cNvSpPr>
          <p:nvPr>
            <p:ph idx="1"/>
          </p:nvPr>
        </p:nvSpPr>
        <p:spPr/>
        <p:txBody>
          <a:bodyPr/>
          <a:lstStyle/>
          <a:p>
            <a:endParaRPr lang="en-US" dirty="0"/>
          </a:p>
        </p:txBody>
      </p:sp>
      <p:pic>
        <p:nvPicPr>
          <p:cNvPr id="9" name="Picture 2"/>
          <p:cNvPicPr>
            <a:picLocks noChangeAspect="1" noChangeArrowheads="1"/>
          </p:cNvPicPr>
          <p:nvPr/>
        </p:nvPicPr>
        <p:blipFill>
          <a:blip r:embed="rId2"/>
          <a:srcRect l="9159" t="11469" r="34906" b="14346"/>
          <a:stretch>
            <a:fillRect/>
          </a:stretch>
        </p:blipFill>
        <p:spPr bwMode="auto">
          <a:xfrm>
            <a:off x="0" y="0"/>
            <a:ext cx="9144000" cy="6858000"/>
          </a:xfrm>
          <a:prstGeom prst="rect">
            <a:avLst/>
          </a:prstGeom>
          <a:noFill/>
          <a:ln w="9525">
            <a:noFill/>
            <a:miter lim="800000"/>
            <a:headEnd/>
            <a:tailEnd/>
          </a:ln>
          <a:effectLst/>
        </p:spPr>
      </p:pic>
      <p:pic>
        <p:nvPicPr>
          <p:cNvPr id="10" name="Содержимое 3"/>
          <p:cNvPicPr>
            <a:picLocks/>
          </p:cNvPicPr>
          <p:nvPr/>
        </p:nvPicPr>
        <p:blipFill>
          <a:blip r:embed="rId3" cstate="print"/>
          <a:srcRect l="23851" t="31169" r="53849" b="48838"/>
          <a:stretch>
            <a:fillRect/>
          </a:stretch>
        </p:blipFill>
        <p:spPr bwMode="auto">
          <a:xfrm>
            <a:off x="714348" y="428604"/>
            <a:ext cx="3500462" cy="2000264"/>
          </a:xfrm>
          <a:prstGeom prst="rect">
            <a:avLst/>
          </a:prstGeom>
          <a:noFill/>
          <a:ln w="9525">
            <a:noFill/>
            <a:miter lim="800000"/>
            <a:headEnd/>
            <a:tailEnd/>
          </a:ln>
        </p:spPr>
      </p:pic>
      <p:pic>
        <p:nvPicPr>
          <p:cNvPr id="11" name="Рисунок 10"/>
          <p:cNvPicPr/>
          <p:nvPr/>
        </p:nvPicPr>
        <p:blipFill>
          <a:blip r:embed="rId4" cstate="print"/>
          <a:srcRect l="10218" t="33480" r="41142" b="45375"/>
          <a:stretch>
            <a:fillRect/>
          </a:stretch>
        </p:blipFill>
        <p:spPr bwMode="auto">
          <a:xfrm>
            <a:off x="1714480" y="2712720"/>
            <a:ext cx="5286412" cy="2645106"/>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en-US" dirty="0"/>
          </a:p>
        </p:txBody>
      </p:sp>
      <p:sp>
        <p:nvSpPr>
          <p:cNvPr id="6" name="Содержимое 5"/>
          <p:cNvSpPr>
            <a:spLocks noGrp="1"/>
          </p:cNvSpPr>
          <p:nvPr>
            <p:ph idx="1"/>
          </p:nvPr>
        </p:nvSpPr>
        <p:spPr>
          <a:xfrm>
            <a:off x="457200" y="4857760"/>
            <a:ext cx="8229600" cy="1149531"/>
          </a:xfrm>
        </p:spPr>
        <p:txBody>
          <a:bodyPr/>
          <a:lstStyle/>
          <a:p>
            <a:endParaRPr lang="en-US" dirty="0"/>
          </a:p>
        </p:txBody>
      </p:sp>
      <p:pic>
        <p:nvPicPr>
          <p:cNvPr id="7" name="Picture 2"/>
          <p:cNvPicPr>
            <a:picLocks noChangeAspect="1" noChangeArrowheads="1"/>
          </p:cNvPicPr>
          <p:nvPr/>
        </p:nvPicPr>
        <p:blipFill>
          <a:blip r:embed="rId2"/>
          <a:srcRect l="9159" t="11469" r="34906" b="14346"/>
          <a:stretch>
            <a:fillRect/>
          </a:stretch>
        </p:blipFill>
        <p:spPr bwMode="auto">
          <a:xfrm>
            <a:off x="0" y="0"/>
            <a:ext cx="9144000" cy="6858000"/>
          </a:xfrm>
          <a:prstGeom prst="rect">
            <a:avLst/>
          </a:prstGeom>
          <a:noFill/>
          <a:ln w="9525">
            <a:noFill/>
            <a:miter lim="800000"/>
            <a:headEnd/>
            <a:tailEnd/>
          </a:ln>
          <a:effectLst/>
        </p:spPr>
      </p:pic>
      <p:pic>
        <p:nvPicPr>
          <p:cNvPr id="8" name="Содержимое 3"/>
          <p:cNvPicPr>
            <a:picLocks/>
          </p:cNvPicPr>
          <p:nvPr/>
        </p:nvPicPr>
        <p:blipFill>
          <a:blip r:embed="rId3" cstate="print"/>
          <a:srcRect l="11456" t="18538" r="39904" b="38766"/>
          <a:stretch>
            <a:fillRect/>
          </a:stretch>
        </p:blipFill>
        <p:spPr bwMode="auto">
          <a:xfrm>
            <a:off x="857224" y="357166"/>
            <a:ext cx="6858048" cy="2714644"/>
          </a:xfrm>
          <a:prstGeom prst="rect">
            <a:avLst/>
          </a:prstGeom>
          <a:noFill/>
          <a:ln w="9525">
            <a:noFill/>
            <a:miter lim="800000"/>
            <a:headEnd/>
            <a:tailEnd/>
          </a:ln>
        </p:spPr>
      </p:pic>
      <p:pic>
        <p:nvPicPr>
          <p:cNvPr id="9" name="Рисунок 8"/>
          <p:cNvPicPr/>
          <p:nvPr/>
        </p:nvPicPr>
        <p:blipFill>
          <a:blip r:embed="rId4" cstate="print"/>
          <a:srcRect l="8979" t="20485" r="45722" b="49119"/>
          <a:stretch>
            <a:fillRect/>
          </a:stretch>
        </p:blipFill>
        <p:spPr bwMode="auto">
          <a:xfrm>
            <a:off x="285720" y="3286124"/>
            <a:ext cx="6444622" cy="3000396"/>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en-US"/>
          </a:p>
        </p:txBody>
      </p:sp>
      <p:sp>
        <p:nvSpPr>
          <p:cNvPr id="6" name="Содержимое 5"/>
          <p:cNvSpPr>
            <a:spLocks noGrp="1"/>
          </p:cNvSpPr>
          <p:nvPr>
            <p:ph idx="1"/>
          </p:nvPr>
        </p:nvSpPr>
        <p:spPr>
          <a:xfrm>
            <a:off x="457200" y="4643446"/>
            <a:ext cx="8229600" cy="1363845"/>
          </a:xfrm>
        </p:spPr>
        <p:txBody>
          <a:bodyPr/>
          <a:lstStyle/>
          <a:p>
            <a:endParaRPr lang="en-US" dirty="0"/>
          </a:p>
        </p:txBody>
      </p:sp>
      <p:pic>
        <p:nvPicPr>
          <p:cNvPr id="7" name="Picture 2"/>
          <p:cNvPicPr>
            <a:picLocks noChangeAspect="1" noChangeArrowheads="1"/>
          </p:cNvPicPr>
          <p:nvPr/>
        </p:nvPicPr>
        <p:blipFill>
          <a:blip r:embed="rId2"/>
          <a:srcRect l="9159" t="11469" r="34906" b="14346"/>
          <a:stretch>
            <a:fillRect/>
          </a:stretch>
        </p:blipFill>
        <p:spPr bwMode="auto">
          <a:xfrm>
            <a:off x="0" y="0"/>
            <a:ext cx="9144000" cy="6858000"/>
          </a:xfrm>
          <a:prstGeom prst="rect">
            <a:avLst/>
          </a:prstGeom>
          <a:noFill/>
          <a:ln w="9525">
            <a:noFill/>
            <a:miter lim="800000"/>
            <a:headEnd/>
            <a:tailEnd/>
          </a:ln>
          <a:effectLst/>
        </p:spPr>
      </p:pic>
      <p:sp>
        <p:nvSpPr>
          <p:cNvPr id="8" name="Прямоугольник 7"/>
          <p:cNvSpPr/>
          <p:nvPr/>
        </p:nvSpPr>
        <p:spPr>
          <a:xfrm>
            <a:off x="714348" y="928670"/>
            <a:ext cx="7643866" cy="4154984"/>
          </a:xfrm>
          <a:prstGeom prst="rect">
            <a:avLst/>
          </a:prstGeom>
        </p:spPr>
        <p:txBody>
          <a:bodyPr wrap="square">
            <a:spAutoFit/>
          </a:bodyPr>
          <a:lstStyle/>
          <a:p>
            <a:r>
              <a:rPr lang="kk-KZ" sz="2400" b="1" dirty="0" smtClean="0">
                <a:solidFill>
                  <a:srgbClr val="7030A0"/>
                </a:solidFill>
              </a:rPr>
              <a:t>«Тігін өндірісі және киімдерді үлгілеу» мамандығы бойынша білім алатын 2 курс білім алушысы өндірісте киетін фартук тігуі қажет.Тігін  машинасымен жұмыс жасау барысында түзу тігіс пен зигзаг тәрізді  тігіс қолданылған.</a:t>
            </a:r>
            <a:endParaRPr lang="en-US" sz="2400" dirty="0" smtClean="0">
              <a:solidFill>
                <a:srgbClr val="7030A0"/>
              </a:solidFill>
            </a:endParaRPr>
          </a:p>
          <a:p>
            <a:r>
              <a:rPr lang="kk-KZ" sz="2400" dirty="0" smtClean="0">
                <a:solidFill>
                  <a:srgbClr val="C00000"/>
                </a:solidFill>
              </a:rPr>
              <a:t>а)1 минуттағы екі түрлі тігістің жүрген жолын салыстырыңыздар.</a:t>
            </a:r>
            <a:endParaRPr lang="en-US" sz="2400" dirty="0" smtClean="0">
              <a:solidFill>
                <a:srgbClr val="C00000"/>
              </a:solidFill>
            </a:endParaRPr>
          </a:p>
          <a:p>
            <a:r>
              <a:rPr lang="kk-KZ" sz="2400" dirty="0" smtClean="0">
                <a:solidFill>
                  <a:srgbClr val="C00000"/>
                </a:solidFill>
              </a:rPr>
              <a:t>________________________________________________</a:t>
            </a:r>
            <a:endParaRPr lang="en-US" sz="2400" dirty="0" smtClean="0">
              <a:solidFill>
                <a:srgbClr val="C00000"/>
              </a:solidFill>
            </a:endParaRPr>
          </a:p>
          <a:p>
            <a:r>
              <a:rPr lang="kk-KZ" sz="2400" dirty="0" smtClean="0">
                <a:solidFill>
                  <a:srgbClr val="C00000"/>
                </a:solidFill>
              </a:rPr>
              <a:t>b) 1 мин 3,5 м тігіс тігеді. Машинаның жылдамдығын табыңыз</a:t>
            </a:r>
            <a:r>
              <a:rPr lang="kk-KZ" dirty="0" smtClean="0">
                <a:solidFill>
                  <a:srgbClr val="C00000"/>
                </a:solidFill>
              </a:rPr>
              <a:t>.</a:t>
            </a:r>
            <a:endParaRPr lang="en-US" dirty="0" smtClean="0">
              <a:solidFill>
                <a:srgbClr val="C0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en-US"/>
          </a:p>
        </p:txBody>
      </p:sp>
      <p:sp>
        <p:nvSpPr>
          <p:cNvPr id="3" name="Заголовок 2"/>
          <p:cNvSpPr>
            <a:spLocks noGrp="1"/>
          </p:cNvSpPr>
          <p:nvPr>
            <p:ph type="title"/>
          </p:nvPr>
        </p:nvSpPr>
        <p:spPr/>
        <p:txBody>
          <a:bodyPr/>
          <a:lstStyle/>
          <a:p>
            <a:endParaRPr lang="en-US"/>
          </a:p>
        </p:txBody>
      </p:sp>
      <p:pic>
        <p:nvPicPr>
          <p:cNvPr id="4" name="Picture 2"/>
          <p:cNvPicPr>
            <a:picLocks noChangeAspect="1" noChangeArrowheads="1"/>
          </p:cNvPicPr>
          <p:nvPr/>
        </p:nvPicPr>
        <p:blipFill>
          <a:blip r:embed="rId2"/>
          <a:srcRect l="9159" t="11469" r="34906" b="14346"/>
          <a:stretch>
            <a:fillRect/>
          </a:stretch>
        </p:blipFill>
        <p:spPr bwMode="auto">
          <a:xfrm>
            <a:off x="0" y="0"/>
            <a:ext cx="9144000" cy="6858000"/>
          </a:xfrm>
          <a:prstGeom prst="rect">
            <a:avLst/>
          </a:prstGeom>
          <a:noFill/>
          <a:ln w="9525">
            <a:noFill/>
            <a:miter lim="800000"/>
            <a:headEnd/>
            <a:tailEnd/>
          </a:ln>
          <a:effectLst/>
        </p:spPr>
      </p:pic>
      <p:sp>
        <p:nvSpPr>
          <p:cNvPr id="5" name="Прямоугольник 4"/>
          <p:cNvSpPr/>
          <p:nvPr/>
        </p:nvSpPr>
        <p:spPr>
          <a:xfrm>
            <a:off x="500034" y="285728"/>
            <a:ext cx="7500990" cy="5262979"/>
          </a:xfrm>
          <a:prstGeom prst="rect">
            <a:avLst/>
          </a:prstGeom>
        </p:spPr>
        <p:txBody>
          <a:bodyPr wrap="square">
            <a:spAutoFit/>
          </a:bodyPr>
          <a:lstStyle/>
          <a:p>
            <a:r>
              <a:rPr lang="kk-KZ" sz="2800" dirty="0" smtClean="0"/>
              <a:t> </a:t>
            </a:r>
            <a:r>
              <a:rPr lang="kk-KZ" sz="2800" dirty="0" smtClean="0">
                <a:solidFill>
                  <a:srgbClr val="7030A0"/>
                </a:solidFill>
              </a:rPr>
              <a:t>Түркістан облысы, Арыс қаласында барлық тұрғындар толық табиғи газбен қамтылмаған. Сондықтан баллондағы пропан газын қолданады. Пропан газы бар баллонды қолдануда қауіпсіздік шараларын сақтау керек</a:t>
            </a:r>
            <a:r>
              <a:rPr lang="kk-KZ" sz="2800" dirty="0" smtClean="0"/>
              <a:t>. </a:t>
            </a:r>
            <a:endParaRPr lang="en-US" sz="2800" dirty="0" smtClean="0"/>
          </a:p>
          <a:p>
            <a:r>
              <a:rPr lang="kk-KZ" sz="2800" dirty="0" smtClean="0">
                <a:solidFill>
                  <a:srgbClr val="C00000"/>
                </a:solidFill>
              </a:rPr>
              <a:t>-Газы бар баллон жазда сыртқа ашық жерге қоюға болмайтынын түсіндіріңіз.</a:t>
            </a:r>
            <a:endParaRPr lang="en-US" sz="2800" dirty="0" smtClean="0">
              <a:solidFill>
                <a:srgbClr val="C00000"/>
              </a:solidFill>
            </a:endParaRPr>
          </a:p>
          <a:p>
            <a:r>
              <a:rPr lang="kk-KZ" sz="2800" dirty="0" smtClean="0">
                <a:solidFill>
                  <a:srgbClr val="C00000"/>
                </a:solidFill>
              </a:rPr>
              <a:t>-Төтенше жағдайлар департаменті не үшін газ баллонды тасымалдауда 80% дан артық толтыруға руқсат етпейтін себебін түсіндіріңіз.</a:t>
            </a:r>
            <a:endParaRPr lang="en-US" sz="2800" dirty="0" smtClean="0">
              <a:solidFill>
                <a:srgbClr val="C0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Содержимое 6"/>
          <p:cNvGraphicFramePr>
            <a:graphicFrameLocks noGrp="1"/>
          </p:cNvGraphicFramePr>
          <p:nvPr>
            <p:ph idx="1"/>
          </p:nvPr>
        </p:nvGraphicFramePr>
        <p:xfrm>
          <a:off x="457200" y="1481138"/>
          <a:ext cx="7715304" cy="4906937"/>
        </p:xfrm>
        <a:graphic>
          <a:graphicData uri="http://schemas.openxmlformats.org/drawingml/2006/table">
            <a:tbl>
              <a:tblPr/>
              <a:tblGrid>
                <a:gridCol w="642942"/>
                <a:gridCol w="4500594"/>
                <a:gridCol w="2571768"/>
              </a:tblGrid>
              <a:tr h="54028">
                <a:tc>
                  <a:txBody>
                    <a:bodyPr/>
                    <a:lstStyle/>
                    <a:p>
                      <a:pPr algn="just">
                        <a:lnSpc>
                          <a:spcPct val="115000"/>
                        </a:lnSpc>
                        <a:spcAft>
                          <a:spcPts val="0"/>
                        </a:spcAft>
                      </a:pPr>
                      <a:r>
                        <a:rPr lang="kk-KZ" sz="1200" dirty="0">
                          <a:latin typeface="Times New Roman"/>
                          <a:ea typeface="Times New Roman"/>
                          <a:cs typeface="Times New Roman"/>
                        </a:rPr>
                        <a:t>№</a:t>
                      </a:r>
                      <a:endParaRPr lang="en-US" sz="1200" dirty="0">
                        <a:latin typeface="Calibri"/>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200" b="1" dirty="0">
                          <a:latin typeface="Times New Roman"/>
                          <a:ea typeface="Times New Roman"/>
                          <a:cs typeface="Times New Roman"/>
                        </a:rPr>
                        <a:t>Суреттегі процестердің сипаттамалары</a:t>
                      </a:r>
                      <a:endParaRPr lang="en-US" sz="1200" dirty="0">
                        <a:latin typeface="Calibri"/>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200" b="1">
                          <a:latin typeface="Times New Roman"/>
                          <a:ea typeface="Times New Roman"/>
                          <a:cs typeface="Times New Roman"/>
                        </a:rPr>
                        <a:t>реттілігі</a:t>
                      </a:r>
                      <a:endParaRPr lang="en-US" sz="1200">
                        <a:latin typeface="Calibri"/>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943">
                <a:tc>
                  <a:txBody>
                    <a:bodyPr/>
                    <a:lstStyle/>
                    <a:p>
                      <a:pPr algn="just">
                        <a:lnSpc>
                          <a:spcPct val="115000"/>
                        </a:lnSpc>
                        <a:spcAft>
                          <a:spcPts val="0"/>
                        </a:spcAft>
                      </a:pPr>
                      <a:r>
                        <a:rPr lang="ru-RU" sz="1200" dirty="0">
                          <a:latin typeface="Times New Roman"/>
                          <a:ea typeface="Times New Roman"/>
                          <a:cs typeface="Times New Roman"/>
                        </a:rPr>
                        <a:t>1</a:t>
                      </a:r>
                      <a:endParaRPr lang="en-US" sz="1200" dirty="0">
                        <a:latin typeface="Calibri"/>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200" b="1" dirty="0">
                          <a:latin typeface="Times New Roman"/>
                          <a:ea typeface="Times New Roman"/>
                          <a:cs typeface="Times New Roman"/>
                        </a:rPr>
                        <a:t>a</a:t>
                      </a:r>
                      <a:r>
                        <a:rPr lang="ru-RU" sz="1200" b="1" dirty="0">
                          <a:latin typeface="Times New Roman"/>
                          <a:ea typeface="Times New Roman"/>
                          <a:cs typeface="Times New Roman"/>
                        </a:rPr>
                        <a:t>)</a:t>
                      </a:r>
                      <a:r>
                        <a:rPr lang="ru-RU" sz="1200" dirty="0">
                          <a:latin typeface="Times New Roman"/>
                          <a:ea typeface="Times New Roman"/>
                          <a:cs typeface="Times New Roman"/>
                        </a:rPr>
                        <a:t>Бүкілелгеэлектрэнергиясынтарататынжоғарывольтыжелілерарқылыэлектрзаряттарыжүреді</a:t>
                      </a:r>
                      <a:endParaRPr lang="en-US" sz="1200" dirty="0">
                        <a:latin typeface="Calibri"/>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kk-KZ" sz="1200">
                        <a:latin typeface="Times New Roman"/>
                        <a:ea typeface="Times New Roman"/>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6029">
                <a:tc>
                  <a:txBody>
                    <a:bodyPr/>
                    <a:lstStyle/>
                    <a:p>
                      <a:pPr algn="just">
                        <a:lnSpc>
                          <a:spcPct val="115000"/>
                        </a:lnSpc>
                        <a:spcAft>
                          <a:spcPts val="0"/>
                        </a:spcAft>
                      </a:pPr>
                      <a:r>
                        <a:rPr lang="kk-KZ" sz="1200">
                          <a:latin typeface="Times New Roman"/>
                          <a:ea typeface="Times New Roman"/>
                          <a:cs typeface="Times New Roman"/>
                        </a:rPr>
                        <a:t>2</a:t>
                      </a:r>
                      <a:endParaRPr lang="en-US" sz="1200">
                        <a:latin typeface="Calibri"/>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200" b="1" dirty="0">
                          <a:latin typeface="Times New Roman"/>
                          <a:ea typeface="Times New Roman"/>
                          <a:cs typeface="Times New Roman"/>
                        </a:rPr>
                        <a:t>b)</a:t>
                      </a:r>
                      <a:r>
                        <a:rPr lang="kk-KZ" sz="1200" dirty="0">
                          <a:latin typeface="Times New Roman"/>
                          <a:ea typeface="Times New Roman"/>
                          <a:cs typeface="Times New Roman"/>
                        </a:rPr>
                        <a:t>Ол кернеуі төмен станцияға жеткізіледі, сондықтан оны энергия мөлшерін аз қажет ететін желілерге бағыттауға болады.</a:t>
                      </a:r>
                      <a:endParaRPr lang="en-US" sz="1200" dirty="0">
                        <a:latin typeface="Calibri"/>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kk-KZ" sz="1200" dirty="0">
                        <a:latin typeface="Times New Roman"/>
                        <a:ea typeface="Times New Roman"/>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8114">
                <a:tc>
                  <a:txBody>
                    <a:bodyPr/>
                    <a:lstStyle/>
                    <a:p>
                      <a:pPr algn="just">
                        <a:lnSpc>
                          <a:spcPct val="115000"/>
                        </a:lnSpc>
                        <a:spcAft>
                          <a:spcPts val="0"/>
                        </a:spcAft>
                      </a:pPr>
                      <a:r>
                        <a:rPr lang="kk-KZ" sz="1200">
                          <a:latin typeface="Times New Roman"/>
                          <a:ea typeface="Times New Roman"/>
                          <a:cs typeface="Times New Roman"/>
                        </a:rPr>
                        <a:t>3</a:t>
                      </a:r>
                      <a:endParaRPr lang="en-US" sz="1200">
                        <a:latin typeface="Calibri"/>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200" b="1" dirty="0">
                          <a:latin typeface="Times New Roman"/>
                          <a:ea typeface="Times New Roman"/>
                          <a:cs typeface="Times New Roman"/>
                        </a:rPr>
                        <a:t>c)</a:t>
                      </a:r>
                      <a:r>
                        <a:rPr lang="kk-KZ" sz="1200" dirty="0">
                          <a:latin typeface="Times New Roman"/>
                          <a:ea typeface="Times New Roman"/>
                          <a:cs typeface="Times New Roman"/>
                        </a:rPr>
                        <a:t>Электр энергиясы стацияларда үлкен генераторлар көмегімен өндіріледі. Станцияларда генератор жұмыс істеуі үшін жел, көмір, табиғи газ немесе су ресурстарын қолданады.</a:t>
                      </a:r>
                      <a:endParaRPr lang="en-US" sz="1200" dirty="0">
                        <a:latin typeface="Calibri"/>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kk-KZ" sz="1200">
                        <a:latin typeface="Times New Roman"/>
                        <a:ea typeface="Times New Roman"/>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8114">
                <a:tc>
                  <a:txBody>
                    <a:bodyPr/>
                    <a:lstStyle/>
                    <a:p>
                      <a:pPr algn="just">
                        <a:lnSpc>
                          <a:spcPct val="115000"/>
                        </a:lnSpc>
                        <a:spcAft>
                          <a:spcPts val="0"/>
                        </a:spcAft>
                      </a:pPr>
                      <a:r>
                        <a:rPr lang="kk-KZ" sz="1200">
                          <a:latin typeface="Times New Roman"/>
                          <a:ea typeface="Times New Roman"/>
                          <a:cs typeface="Times New Roman"/>
                        </a:rPr>
                        <a:t>4</a:t>
                      </a:r>
                      <a:endParaRPr lang="en-US" sz="1200">
                        <a:latin typeface="Calibri"/>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200" b="1" dirty="0">
                          <a:latin typeface="Times New Roman"/>
                          <a:ea typeface="Times New Roman"/>
                          <a:cs typeface="Times New Roman"/>
                        </a:rPr>
                        <a:t>d)</a:t>
                      </a:r>
                      <a:r>
                        <a:rPr lang="kk-KZ" sz="1200" dirty="0">
                          <a:latin typeface="Times New Roman"/>
                          <a:ea typeface="Times New Roman"/>
                          <a:cs typeface="Times New Roman"/>
                        </a:rPr>
                        <a:t> Өндірілген электр энергиясы станциядан біздің үйімізге дейін жеткізіледі. Тұрғын үйлерде электр энергиясын қолдану қауіпсіз болу үшін төмендеткіш трансформаторларды қолданады</a:t>
                      </a:r>
                      <a:endParaRPr lang="en-US" sz="1200" dirty="0">
                        <a:latin typeface="Calibri"/>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kk-KZ" sz="1200">
                        <a:latin typeface="Times New Roman"/>
                        <a:ea typeface="Times New Roman"/>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8114">
                <a:tc>
                  <a:txBody>
                    <a:bodyPr/>
                    <a:lstStyle/>
                    <a:p>
                      <a:pPr algn="just">
                        <a:lnSpc>
                          <a:spcPct val="115000"/>
                        </a:lnSpc>
                        <a:spcAft>
                          <a:spcPts val="0"/>
                        </a:spcAft>
                      </a:pPr>
                      <a:r>
                        <a:rPr lang="kk-KZ" sz="1200">
                          <a:latin typeface="Times New Roman"/>
                          <a:ea typeface="Times New Roman"/>
                          <a:cs typeface="Times New Roman"/>
                        </a:rPr>
                        <a:t>5</a:t>
                      </a:r>
                      <a:endParaRPr lang="en-US" sz="1200">
                        <a:latin typeface="Calibri"/>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200" b="1" dirty="0">
                          <a:latin typeface="Times New Roman"/>
                          <a:ea typeface="Times New Roman"/>
                          <a:cs typeface="Times New Roman"/>
                        </a:rPr>
                        <a:t>e)</a:t>
                      </a:r>
                      <a:r>
                        <a:rPr lang="kk-KZ" sz="1200" dirty="0">
                          <a:latin typeface="Times New Roman"/>
                          <a:ea typeface="Times New Roman"/>
                          <a:cs typeface="Times New Roman"/>
                        </a:rPr>
                        <a:t>Электр тогы жертөледе немесе сарайда орналасқан қызмет көрсету панеліне жеткізіледі. Осы жерде ажыратқыштар және сақтандырғыштар үйдегі сымдарды шамадан тыс жүктеуден қорғайды.</a:t>
                      </a:r>
                      <a:endParaRPr lang="en-US" sz="1200" dirty="0">
                        <a:latin typeface="Calibri"/>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kk-KZ" sz="1200" dirty="0">
                        <a:latin typeface="Times New Roman"/>
                        <a:ea typeface="Times New Roman"/>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456">
                <a:tc>
                  <a:txBody>
                    <a:bodyPr/>
                    <a:lstStyle/>
                    <a:p>
                      <a:pPr algn="just">
                        <a:lnSpc>
                          <a:spcPct val="115000"/>
                        </a:lnSpc>
                        <a:spcAft>
                          <a:spcPts val="0"/>
                        </a:spcAft>
                      </a:pPr>
                      <a:r>
                        <a:rPr lang="kk-KZ" sz="1200">
                          <a:latin typeface="Times New Roman"/>
                          <a:ea typeface="Times New Roman"/>
                          <a:cs typeface="Times New Roman"/>
                        </a:rPr>
                        <a:t>6</a:t>
                      </a:r>
                      <a:endParaRPr lang="en-US" sz="1200">
                        <a:latin typeface="Calibri"/>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200" b="1" dirty="0">
                          <a:latin typeface="Times New Roman"/>
                          <a:ea typeface="Times New Roman"/>
                          <a:cs typeface="Times New Roman"/>
                        </a:rPr>
                        <a:t>f)</a:t>
                      </a:r>
                      <a:r>
                        <a:rPr lang="kk-KZ" sz="1200" dirty="0">
                          <a:latin typeface="Times New Roman"/>
                          <a:ea typeface="Times New Roman"/>
                          <a:cs typeface="Times New Roman"/>
                        </a:rPr>
                        <a:t>Электр тогын жоғарылытқыш трансформатор арқылы өткізеді. Себебі оны  алыс қашықтыққа жеткізу үшін.</a:t>
                      </a:r>
                      <a:endParaRPr lang="en-US" sz="1200" dirty="0">
                        <a:latin typeface="Calibri"/>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kk-KZ" sz="1200" dirty="0">
                        <a:latin typeface="Times New Roman"/>
                        <a:ea typeface="Times New Roman"/>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2911">
                <a:tc>
                  <a:txBody>
                    <a:bodyPr/>
                    <a:lstStyle/>
                    <a:p>
                      <a:pPr algn="just">
                        <a:lnSpc>
                          <a:spcPct val="115000"/>
                        </a:lnSpc>
                        <a:spcAft>
                          <a:spcPts val="0"/>
                        </a:spcAft>
                      </a:pPr>
                      <a:r>
                        <a:rPr lang="kk-KZ" sz="1200">
                          <a:latin typeface="Times New Roman"/>
                          <a:ea typeface="Times New Roman"/>
                          <a:cs typeface="Times New Roman"/>
                        </a:rPr>
                        <a:t>7</a:t>
                      </a:r>
                      <a:endParaRPr lang="en-US" sz="1200">
                        <a:latin typeface="Calibri"/>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200" b="1" dirty="0">
                          <a:latin typeface="Times New Roman"/>
                          <a:ea typeface="Times New Roman"/>
                          <a:cs typeface="Times New Roman"/>
                        </a:rPr>
                        <a:t>g)</a:t>
                      </a:r>
                      <a:r>
                        <a:rPr lang="kk-KZ" sz="1200" dirty="0">
                          <a:latin typeface="Times New Roman"/>
                          <a:ea typeface="Times New Roman"/>
                          <a:cs typeface="Times New Roman"/>
                        </a:rPr>
                        <a:t> Ол сіздің үйіңізге қосылады және  отбасыңыз қанша электр энергиясын тұтынғанын көрсететін  электр тогын есептегіш арқылы өтеді. Электр тогы қабырғадағы сымдар арқылы розеткалар мен үйдің барлық жерлеріне таралады.</a:t>
                      </a:r>
                      <a:endParaRPr lang="en-US" sz="1200" dirty="0">
                        <a:latin typeface="Calibri"/>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kk-KZ" sz="1200" dirty="0">
                        <a:latin typeface="Times New Roman"/>
                        <a:ea typeface="Times New Roman"/>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943">
                <a:tc>
                  <a:txBody>
                    <a:bodyPr/>
                    <a:lstStyle/>
                    <a:p>
                      <a:pPr algn="just">
                        <a:lnSpc>
                          <a:spcPct val="115000"/>
                        </a:lnSpc>
                        <a:spcAft>
                          <a:spcPts val="0"/>
                        </a:spcAft>
                      </a:pPr>
                      <a:r>
                        <a:rPr lang="kk-KZ" sz="1200" dirty="0">
                          <a:latin typeface="Times New Roman"/>
                          <a:ea typeface="Times New Roman"/>
                          <a:cs typeface="Times New Roman"/>
                        </a:rPr>
                        <a:t>8</a:t>
                      </a:r>
                      <a:endParaRPr lang="en-US" sz="1200" dirty="0">
                        <a:latin typeface="Calibri"/>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200" dirty="0">
                          <a:latin typeface="Times New Roman"/>
                          <a:ea typeface="Times New Roman"/>
                          <a:cs typeface="Times New Roman"/>
                        </a:rPr>
                        <a:t>Электр тогы қабырғадағы сымдар арқылы розеткалар мен үйдің барлық жерлеріне таралады.</a:t>
                      </a:r>
                      <a:endParaRPr lang="en-US" sz="1200" dirty="0">
                        <a:latin typeface="Calibri"/>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kk-KZ" sz="1200" dirty="0">
                        <a:latin typeface="Times New Roman"/>
                        <a:ea typeface="Times New Roman"/>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Заголовок 2"/>
          <p:cNvSpPr>
            <a:spLocks noGrp="1"/>
          </p:cNvSpPr>
          <p:nvPr>
            <p:ph type="title"/>
          </p:nvPr>
        </p:nvSpPr>
        <p:spPr/>
        <p:txBody>
          <a:bodyPr/>
          <a:lstStyle/>
          <a:p>
            <a:endParaRPr lang="en-US"/>
          </a:p>
        </p:txBody>
      </p:sp>
      <p:pic>
        <p:nvPicPr>
          <p:cNvPr id="4" name="Picture 2"/>
          <p:cNvPicPr>
            <a:picLocks noChangeAspect="1" noChangeArrowheads="1"/>
          </p:cNvPicPr>
          <p:nvPr/>
        </p:nvPicPr>
        <p:blipFill>
          <a:blip r:embed="rId2"/>
          <a:srcRect l="9159" t="11469" r="34906" b="14346"/>
          <a:stretch>
            <a:fillRect/>
          </a:stretch>
        </p:blipFill>
        <p:spPr bwMode="auto">
          <a:xfrm>
            <a:off x="0" y="0"/>
            <a:ext cx="9144000" cy="6858000"/>
          </a:xfrm>
          <a:prstGeom prst="rect">
            <a:avLst/>
          </a:prstGeom>
          <a:noFill/>
          <a:ln w="9525">
            <a:noFill/>
            <a:miter lim="800000"/>
            <a:headEnd/>
            <a:tailEnd/>
          </a:ln>
          <a:effectLst/>
        </p:spPr>
      </p:pic>
      <p:pic>
        <p:nvPicPr>
          <p:cNvPr id="5" name="Picture 4" descr="Icons demonstrating steps 1-8."/>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20" y="0"/>
            <a:ext cx="8429684" cy="2000240"/>
          </a:xfrm>
          <a:prstGeom prst="rect">
            <a:avLst/>
          </a:prstGeom>
          <a:noFill/>
          <a:ln>
            <a:noFill/>
          </a:ln>
        </p:spPr>
      </p:pic>
      <p:graphicFrame>
        <p:nvGraphicFramePr>
          <p:cNvPr id="8" name="Таблица 7"/>
          <p:cNvGraphicFramePr>
            <a:graphicFrameLocks noGrp="1"/>
          </p:cNvGraphicFramePr>
          <p:nvPr/>
        </p:nvGraphicFramePr>
        <p:xfrm>
          <a:off x="500034" y="1928802"/>
          <a:ext cx="8739271" cy="4703803"/>
        </p:xfrm>
        <a:graphic>
          <a:graphicData uri="http://schemas.openxmlformats.org/drawingml/2006/table">
            <a:tbl>
              <a:tblPr/>
              <a:tblGrid>
                <a:gridCol w="728273"/>
                <a:gridCol w="5097908"/>
                <a:gridCol w="2913090"/>
              </a:tblGrid>
              <a:tr h="54028">
                <a:tc>
                  <a:txBody>
                    <a:bodyPr/>
                    <a:lstStyle/>
                    <a:p>
                      <a:pPr algn="just">
                        <a:lnSpc>
                          <a:spcPct val="115000"/>
                        </a:lnSpc>
                        <a:spcAft>
                          <a:spcPts val="0"/>
                        </a:spcAft>
                      </a:pPr>
                      <a:r>
                        <a:rPr lang="kk-KZ" sz="1200" dirty="0">
                          <a:latin typeface="Times New Roman"/>
                          <a:ea typeface="Times New Roman"/>
                          <a:cs typeface="Times New Roman"/>
                        </a:rPr>
                        <a:t>№</a:t>
                      </a:r>
                      <a:endParaRPr lang="en-US" sz="1200" dirty="0">
                        <a:latin typeface="Calibri"/>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200" b="1" dirty="0">
                          <a:latin typeface="Times New Roman"/>
                          <a:ea typeface="Times New Roman"/>
                          <a:cs typeface="Times New Roman"/>
                        </a:rPr>
                        <a:t>Суреттегі процестердің сипаттамалары</a:t>
                      </a:r>
                      <a:endParaRPr lang="en-US" sz="1200" dirty="0">
                        <a:latin typeface="Calibri"/>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200" b="1">
                          <a:latin typeface="Times New Roman"/>
                          <a:ea typeface="Times New Roman"/>
                          <a:cs typeface="Times New Roman"/>
                        </a:rPr>
                        <a:t>реттілігі</a:t>
                      </a:r>
                      <a:endParaRPr lang="en-US" sz="1200">
                        <a:latin typeface="Calibri"/>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943">
                <a:tc>
                  <a:txBody>
                    <a:bodyPr/>
                    <a:lstStyle/>
                    <a:p>
                      <a:pPr algn="just">
                        <a:lnSpc>
                          <a:spcPct val="115000"/>
                        </a:lnSpc>
                        <a:spcAft>
                          <a:spcPts val="0"/>
                        </a:spcAft>
                      </a:pPr>
                      <a:r>
                        <a:rPr lang="ru-RU" sz="1200" dirty="0">
                          <a:latin typeface="Times New Roman"/>
                          <a:ea typeface="Times New Roman"/>
                          <a:cs typeface="Times New Roman"/>
                        </a:rPr>
                        <a:t>1</a:t>
                      </a:r>
                      <a:endParaRPr lang="en-US" sz="1200" dirty="0">
                        <a:latin typeface="Calibri"/>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200" b="1" dirty="0">
                          <a:latin typeface="Times New Roman"/>
                          <a:ea typeface="Times New Roman"/>
                          <a:cs typeface="Times New Roman"/>
                        </a:rPr>
                        <a:t>a</a:t>
                      </a:r>
                      <a:r>
                        <a:rPr lang="ru-RU" sz="1200" b="1" dirty="0" err="1" smtClean="0">
                          <a:latin typeface="Times New Roman"/>
                          <a:ea typeface="Times New Roman"/>
                          <a:cs typeface="Times New Roman"/>
                        </a:rPr>
                        <a:t>)</a:t>
                      </a:r>
                      <a:r>
                        <a:rPr lang="ru-RU" sz="1200" dirty="0" err="1" smtClean="0">
                          <a:latin typeface="Times New Roman"/>
                          <a:ea typeface="Times New Roman"/>
                          <a:cs typeface="Times New Roman"/>
                        </a:rPr>
                        <a:t>Бүкіл елге</a:t>
                      </a:r>
                      <a:r>
                        <a:rPr lang="ru-RU" sz="1200" dirty="0" smtClean="0">
                          <a:latin typeface="Times New Roman"/>
                          <a:ea typeface="Times New Roman"/>
                          <a:cs typeface="Times New Roman"/>
                        </a:rPr>
                        <a:t> </a:t>
                      </a:r>
                      <a:r>
                        <a:rPr lang="ru-RU" sz="1200" dirty="0" err="1" smtClean="0">
                          <a:latin typeface="Times New Roman"/>
                          <a:ea typeface="Times New Roman"/>
                          <a:cs typeface="Times New Roman"/>
                        </a:rPr>
                        <a:t>электр</a:t>
                      </a:r>
                      <a:r>
                        <a:rPr lang="ru-RU" sz="1200" dirty="0" smtClean="0">
                          <a:latin typeface="Times New Roman"/>
                          <a:ea typeface="Times New Roman"/>
                          <a:cs typeface="Times New Roman"/>
                        </a:rPr>
                        <a:t> </a:t>
                      </a:r>
                      <a:r>
                        <a:rPr lang="ru-RU" sz="1200" dirty="0" err="1" smtClean="0">
                          <a:latin typeface="Times New Roman"/>
                          <a:ea typeface="Times New Roman"/>
                          <a:cs typeface="Times New Roman"/>
                        </a:rPr>
                        <a:t>энергиясын</a:t>
                      </a:r>
                      <a:r>
                        <a:rPr lang="ru-RU" sz="1200" dirty="0" smtClean="0">
                          <a:latin typeface="Times New Roman"/>
                          <a:ea typeface="Times New Roman"/>
                          <a:cs typeface="Times New Roman"/>
                        </a:rPr>
                        <a:t> </a:t>
                      </a:r>
                      <a:r>
                        <a:rPr lang="ru-RU" sz="1200" dirty="0" err="1" smtClean="0">
                          <a:latin typeface="Times New Roman"/>
                          <a:ea typeface="Times New Roman"/>
                          <a:cs typeface="Times New Roman"/>
                        </a:rPr>
                        <a:t>тарататын</a:t>
                      </a:r>
                      <a:r>
                        <a:rPr lang="ru-RU" sz="1200" dirty="0" smtClean="0">
                          <a:latin typeface="Times New Roman"/>
                          <a:ea typeface="Times New Roman"/>
                          <a:cs typeface="Times New Roman"/>
                        </a:rPr>
                        <a:t> </a:t>
                      </a:r>
                      <a:r>
                        <a:rPr lang="ru-RU" sz="1200" dirty="0" err="1" smtClean="0">
                          <a:latin typeface="Times New Roman"/>
                          <a:ea typeface="Times New Roman"/>
                          <a:cs typeface="Times New Roman"/>
                        </a:rPr>
                        <a:t>жоғары </a:t>
                      </a:r>
                      <a:r>
                        <a:rPr lang="ru-RU" sz="1200" dirty="0" smtClean="0">
                          <a:latin typeface="Times New Roman"/>
                          <a:ea typeface="Times New Roman"/>
                          <a:cs typeface="Times New Roman"/>
                        </a:rPr>
                        <a:t>вольты </a:t>
                      </a:r>
                      <a:r>
                        <a:rPr lang="ru-RU" sz="1200" dirty="0" err="1" smtClean="0">
                          <a:latin typeface="Times New Roman"/>
                          <a:ea typeface="Times New Roman"/>
                          <a:cs typeface="Times New Roman"/>
                        </a:rPr>
                        <a:t>желілер</a:t>
                      </a:r>
                      <a:r>
                        <a:rPr lang="ru-RU" sz="1200" dirty="0" smtClean="0">
                          <a:latin typeface="Times New Roman"/>
                          <a:ea typeface="Times New Roman"/>
                          <a:cs typeface="Times New Roman"/>
                        </a:rPr>
                        <a:t> </a:t>
                      </a:r>
                      <a:r>
                        <a:rPr lang="ru-RU" sz="1200" dirty="0" err="1" smtClean="0">
                          <a:latin typeface="Times New Roman"/>
                          <a:ea typeface="Times New Roman"/>
                          <a:cs typeface="Times New Roman"/>
                        </a:rPr>
                        <a:t>арқылы электр</a:t>
                      </a:r>
                      <a:r>
                        <a:rPr lang="ru-RU" sz="1200" dirty="0" smtClean="0">
                          <a:latin typeface="Times New Roman"/>
                          <a:ea typeface="Times New Roman"/>
                          <a:cs typeface="Times New Roman"/>
                        </a:rPr>
                        <a:t> </a:t>
                      </a:r>
                      <a:r>
                        <a:rPr lang="ru-RU" sz="1200" dirty="0" err="1" smtClean="0">
                          <a:latin typeface="Times New Roman"/>
                          <a:ea typeface="Times New Roman"/>
                          <a:cs typeface="Times New Roman"/>
                        </a:rPr>
                        <a:t>заряттары</a:t>
                      </a:r>
                      <a:r>
                        <a:rPr lang="ru-RU" sz="1200" dirty="0" smtClean="0">
                          <a:latin typeface="Times New Roman"/>
                          <a:ea typeface="Times New Roman"/>
                          <a:cs typeface="Times New Roman"/>
                        </a:rPr>
                        <a:t> </a:t>
                      </a:r>
                      <a:r>
                        <a:rPr lang="ru-RU" sz="1200" dirty="0" err="1" smtClean="0">
                          <a:latin typeface="Times New Roman"/>
                          <a:ea typeface="Times New Roman"/>
                          <a:cs typeface="Times New Roman"/>
                        </a:rPr>
                        <a:t>жүреді</a:t>
                      </a:r>
                      <a:endParaRPr lang="en-US" sz="1200" dirty="0">
                        <a:latin typeface="Calibri"/>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kk-KZ" sz="1200">
                        <a:latin typeface="Times New Roman"/>
                        <a:ea typeface="Times New Roman"/>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6029">
                <a:tc>
                  <a:txBody>
                    <a:bodyPr/>
                    <a:lstStyle/>
                    <a:p>
                      <a:pPr algn="just">
                        <a:lnSpc>
                          <a:spcPct val="115000"/>
                        </a:lnSpc>
                        <a:spcAft>
                          <a:spcPts val="0"/>
                        </a:spcAft>
                      </a:pPr>
                      <a:r>
                        <a:rPr lang="kk-KZ" sz="1200">
                          <a:latin typeface="Times New Roman"/>
                          <a:ea typeface="Times New Roman"/>
                          <a:cs typeface="Times New Roman"/>
                        </a:rPr>
                        <a:t>2</a:t>
                      </a:r>
                      <a:endParaRPr lang="en-US" sz="1200">
                        <a:latin typeface="Calibri"/>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200" b="1" dirty="0">
                          <a:latin typeface="Times New Roman"/>
                          <a:ea typeface="Times New Roman"/>
                          <a:cs typeface="Times New Roman"/>
                        </a:rPr>
                        <a:t>b)</a:t>
                      </a:r>
                      <a:r>
                        <a:rPr lang="kk-KZ" sz="1200" dirty="0">
                          <a:latin typeface="Times New Roman"/>
                          <a:ea typeface="Times New Roman"/>
                          <a:cs typeface="Times New Roman"/>
                        </a:rPr>
                        <a:t>Ол кернеуі төмен станцияға жеткізіледі, сондықтан оны энергия мөлшерін аз қажет ететін желілерге бағыттауға болады.</a:t>
                      </a:r>
                      <a:endParaRPr lang="en-US" sz="1200" dirty="0">
                        <a:latin typeface="Calibri"/>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kk-KZ" sz="1200" dirty="0">
                        <a:latin typeface="Times New Roman"/>
                        <a:ea typeface="Times New Roman"/>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8114">
                <a:tc>
                  <a:txBody>
                    <a:bodyPr/>
                    <a:lstStyle/>
                    <a:p>
                      <a:pPr algn="just">
                        <a:lnSpc>
                          <a:spcPct val="115000"/>
                        </a:lnSpc>
                        <a:spcAft>
                          <a:spcPts val="0"/>
                        </a:spcAft>
                      </a:pPr>
                      <a:r>
                        <a:rPr lang="kk-KZ" sz="1200" dirty="0">
                          <a:latin typeface="Times New Roman"/>
                          <a:ea typeface="Times New Roman"/>
                          <a:cs typeface="Times New Roman"/>
                        </a:rPr>
                        <a:t>3</a:t>
                      </a:r>
                      <a:endParaRPr lang="en-US" sz="1200" dirty="0">
                        <a:latin typeface="Calibri"/>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200" b="1" dirty="0">
                          <a:latin typeface="Times New Roman"/>
                          <a:ea typeface="Times New Roman"/>
                          <a:cs typeface="Times New Roman"/>
                        </a:rPr>
                        <a:t>c)</a:t>
                      </a:r>
                      <a:r>
                        <a:rPr lang="kk-KZ" sz="1200" dirty="0">
                          <a:latin typeface="Times New Roman"/>
                          <a:ea typeface="Times New Roman"/>
                          <a:cs typeface="Times New Roman"/>
                        </a:rPr>
                        <a:t>Электр энергиясы стацияларда үлкен генераторлар көмегімен өндіріледі. Станцияларда генератор жұмыс істеуі үшін жел, көмір, табиғи газ немесе су ресурстарын қолданады.</a:t>
                      </a:r>
                      <a:endParaRPr lang="en-US" sz="1200" dirty="0">
                        <a:latin typeface="Calibri"/>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kk-KZ" sz="1200">
                        <a:latin typeface="Times New Roman"/>
                        <a:ea typeface="Times New Roman"/>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8114">
                <a:tc>
                  <a:txBody>
                    <a:bodyPr/>
                    <a:lstStyle/>
                    <a:p>
                      <a:pPr algn="just">
                        <a:lnSpc>
                          <a:spcPct val="115000"/>
                        </a:lnSpc>
                        <a:spcAft>
                          <a:spcPts val="0"/>
                        </a:spcAft>
                      </a:pPr>
                      <a:r>
                        <a:rPr lang="kk-KZ" sz="1200">
                          <a:latin typeface="Times New Roman"/>
                          <a:ea typeface="Times New Roman"/>
                          <a:cs typeface="Times New Roman"/>
                        </a:rPr>
                        <a:t>4</a:t>
                      </a:r>
                      <a:endParaRPr lang="en-US" sz="1200">
                        <a:latin typeface="Calibri"/>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200" b="1" dirty="0">
                          <a:latin typeface="Times New Roman"/>
                          <a:ea typeface="Times New Roman"/>
                          <a:cs typeface="Times New Roman"/>
                        </a:rPr>
                        <a:t>d)</a:t>
                      </a:r>
                      <a:r>
                        <a:rPr lang="kk-KZ" sz="1200" dirty="0">
                          <a:latin typeface="Times New Roman"/>
                          <a:ea typeface="Times New Roman"/>
                          <a:cs typeface="Times New Roman"/>
                        </a:rPr>
                        <a:t> Өндірілген электр энергиясы станциядан біздің үйімізге дейін жеткізіледі. Тұрғын үйлерде электр энергиясын қолдану қауіпсіз болу үшін төмендеткіш трансформаторларды қолданады</a:t>
                      </a:r>
                      <a:endParaRPr lang="en-US" sz="1200" dirty="0">
                        <a:latin typeface="Calibri"/>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kk-KZ" sz="1200" dirty="0">
                        <a:latin typeface="Times New Roman"/>
                        <a:ea typeface="Times New Roman"/>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8114">
                <a:tc>
                  <a:txBody>
                    <a:bodyPr/>
                    <a:lstStyle/>
                    <a:p>
                      <a:pPr algn="just">
                        <a:lnSpc>
                          <a:spcPct val="115000"/>
                        </a:lnSpc>
                        <a:spcAft>
                          <a:spcPts val="0"/>
                        </a:spcAft>
                      </a:pPr>
                      <a:r>
                        <a:rPr lang="kk-KZ" sz="1200">
                          <a:latin typeface="Times New Roman"/>
                          <a:ea typeface="Times New Roman"/>
                          <a:cs typeface="Times New Roman"/>
                        </a:rPr>
                        <a:t>5</a:t>
                      </a:r>
                      <a:endParaRPr lang="en-US" sz="1200">
                        <a:latin typeface="Calibri"/>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200" b="1" dirty="0">
                          <a:latin typeface="Times New Roman"/>
                          <a:ea typeface="Times New Roman"/>
                          <a:cs typeface="Times New Roman"/>
                        </a:rPr>
                        <a:t>e)</a:t>
                      </a:r>
                      <a:r>
                        <a:rPr lang="kk-KZ" sz="1200" dirty="0">
                          <a:latin typeface="Times New Roman"/>
                          <a:ea typeface="Times New Roman"/>
                          <a:cs typeface="Times New Roman"/>
                        </a:rPr>
                        <a:t>Электр тогы жертөледе немесе сарайда орналасқан қызмет көрсету панеліне жеткізіледі. Осы жерде ажыратқыштар және сақтандырғыштар үйдегі сымдарды шамадан тыс жүктеуден қорғайды.</a:t>
                      </a:r>
                      <a:endParaRPr lang="en-US" sz="1200" dirty="0">
                        <a:latin typeface="Calibri"/>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kk-KZ" sz="1200" dirty="0">
                        <a:latin typeface="Times New Roman"/>
                        <a:ea typeface="Times New Roman"/>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456">
                <a:tc>
                  <a:txBody>
                    <a:bodyPr/>
                    <a:lstStyle/>
                    <a:p>
                      <a:pPr algn="just">
                        <a:lnSpc>
                          <a:spcPct val="115000"/>
                        </a:lnSpc>
                        <a:spcAft>
                          <a:spcPts val="0"/>
                        </a:spcAft>
                      </a:pPr>
                      <a:r>
                        <a:rPr lang="kk-KZ" sz="1200">
                          <a:latin typeface="Times New Roman"/>
                          <a:ea typeface="Times New Roman"/>
                          <a:cs typeface="Times New Roman"/>
                        </a:rPr>
                        <a:t>6</a:t>
                      </a:r>
                      <a:endParaRPr lang="en-US" sz="1200">
                        <a:latin typeface="Calibri"/>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200" b="1" dirty="0">
                          <a:latin typeface="Times New Roman"/>
                          <a:ea typeface="Times New Roman"/>
                          <a:cs typeface="Times New Roman"/>
                        </a:rPr>
                        <a:t>f)</a:t>
                      </a:r>
                      <a:r>
                        <a:rPr lang="kk-KZ" sz="1200" dirty="0">
                          <a:latin typeface="Times New Roman"/>
                          <a:ea typeface="Times New Roman"/>
                          <a:cs typeface="Times New Roman"/>
                        </a:rPr>
                        <a:t>Электр тогын жоғарылытқыш трансформатор арқылы өткізеді. Себебі оны  алыс қашықтыққа жеткізу үшін.</a:t>
                      </a:r>
                      <a:endParaRPr lang="en-US" sz="1200" dirty="0">
                        <a:latin typeface="Calibri"/>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kk-KZ" sz="1200" dirty="0">
                        <a:latin typeface="Times New Roman"/>
                        <a:ea typeface="Times New Roman"/>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2911">
                <a:tc>
                  <a:txBody>
                    <a:bodyPr/>
                    <a:lstStyle/>
                    <a:p>
                      <a:pPr algn="just">
                        <a:lnSpc>
                          <a:spcPct val="115000"/>
                        </a:lnSpc>
                        <a:spcAft>
                          <a:spcPts val="0"/>
                        </a:spcAft>
                      </a:pPr>
                      <a:r>
                        <a:rPr lang="kk-KZ" sz="1200">
                          <a:latin typeface="Times New Roman"/>
                          <a:ea typeface="Times New Roman"/>
                          <a:cs typeface="Times New Roman"/>
                        </a:rPr>
                        <a:t>7</a:t>
                      </a:r>
                      <a:endParaRPr lang="en-US" sz="1200">
                        <a:latin typeface="Calibri"/>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200" b="1" dirty="0">
                          <a:latin typeface="Times New Roman"/>
                          <a:ea typeface="Times New Roman"/>
                          <a:cs typeface="Times New Roman"/>
                        </a:rPr>
                        <a:t>g)</a:t>
                      </a:r>
                      <a:r>
                        <a:rPr lang="kk-KZ" sz="1200" dirty="0">
                          <a:latin typeface="Times New Roman"/>
                          <a:ea typeface="Times New Roman"/>
                          <a:cs typeface="Times New Roman"/>
                        </a:rPr>
                        <a:t> Ол сіздің үйіңізге қосылады және  отбасыңыз қанша электр энергиясын тұтынғанын көрсететін  электр тогын есептегіш арқылы өтеді. Электр тогы қабырғадағы сымдар арқылы розеткалар мен үйдің барлық жерлеріне таралады.</a:t>
                      </a:r>
                      <a:endParaRPr lang="en-US" sz="1200" dirty="0">
                        <a:latin typeface="Calibri"/>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kk-KZ" sz="1200" dirty="0">
                        <a:latin typeface="Times New Roman"/>
                        <a:ea typeface="Times New Roman"/>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943">
                <a:tc>
                  <a:txBody>
                    <a:bodyPr/>
                    <a:lstStyle/>
                    <a:p>
                      <a:pPr algn="just">
                        <a:lnSpc>
                          <a:spcPct val="115000"/>
                        </a:lnSpc>
                        <a:spcAft>
                          <a:spcPts val="0"/>
                        </a:spcAft>
                      </a:pPr>
                      <a:r>
                        <a:rPr lang="kk-KZ" sz="1200" dirty="0">
                          <a:latin typeface="Times New Roman"/>
                          <a:ea typeface="Times New Roman"/>
                          <a:cs typeface="Times New Roman"/>
                        </a:rPr>
                        <a:t>8</a:t>
                      </a:r>
                      <a:endParaRPr lang="en-US" sz="1200" dirty="0">
                        <a:latin typeface="Calibri"/>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200" dirty="0">
                          <a:latin typeface="Times New Roman"/>
                          <a:ea typeface="Times New Roman"/>
                          <a:cs typeface="Times New Roman"/>
                        </a:rPr>
                        <a:t>Электр тогы қабырғадағы сымдар арқылы розеткалар мен үйдің барлық жерлеріне таралады.</a:t>
                      </a:r>
                      <a:endParaRPr lang="en-US" sz="1200" dirty="0">
                        <a:latin typeface="Calibri"/>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kk-KZ" sz="1200" dirty="0">
                        <a:latin typeface="Times New Roman"/>
                        <a:ea typeface="Times New Roman"/>
                        <a:cs typeface="Times New Roman"/>
                      </a:endParaRPr>
                    </a:p>
                  </a:txBody>
                  <a:tcPr marL="23665" marR="23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en-US"/>
          </a:p>
        </p:txBody>
      </p:sp>
      <p:sp>
        <p:nvSpPr>
          <p:cNvPr id="3" name="Заголовок 2"/>
          <p:cNvSpPr>
            <a:spLocks noGrp="1"/>
          </p:cNvSpPr>
          <p:nvPr>
            <p:ph type="title"/>
          </p:nvPr>
        </p:nvSpPr>
        <p:spPr/>
        <p:txBody>
          <a:bodyPr/>
          <a:lstStyle/>
          <a:p>
            <a:endParaRPr lang="en-US"/>
          </a:p>
        </p:txBody>
      </p:sp>
      <p:pic>
        <p:nvPicPr>
          <p:cNvPr id="4" name="Picture 2"/>
          <p:cNvPicPr>
            <a:picLocks noChangeAspect="1" noChangeArrowheads="1"/>
          </p:cNvPicPr>
          <p:nvPr/>
        </p:nvPicPr>
        <p:blipFill>
          <a:blip r:embed="rId2"/>
          <a:srcRect l="9159" t="11469" r="34906" b="14346"/>
          <a:stretch>
            <a:fillRect/>
          </a:stretch>
        </p:blipFill>
        <p:spPr bwMode="auto">
          <a:xfrm>
            <a:off x="0" y="0"/>
            <a:ext cx="9144000" cy="6858000"/>
          </a:xfrm>
          <a:prstGeom prst="rect">
            <a:avLst/>
          </a:prstGeom>
          <a:noFill/>
          <a:ln w="9525">
            <a:noFill/>
            <a:miter lim="800000"/>
            <a:headEnd/>
            <a:tailEnd/>
          </a:ln>
          <a:effectLst/>
        </p:spPr>
      </p:pic>
      <p:sp>
        <p:nvSpPr>
          <p:cNvPr id="5" name="Прямоугольник 4"/>
          <p:cNvSpPr/>
          <p:nvPr/>
        </p:nvSpPr>
        <p:spPr>
          <a:xfrm>
            <a:off x="357158" y="642918"/>
            <a:ext cx="7929618" cy="4524315"/>
          </a:xfrm>
          <a:prstGeom prst="rect">
            <a:avLst/>
          </a:prstGeom>
        </p:spPr>
        <p:txBody>
          <a:bodyPr wrap="square">
            <a:spAutoFit/>
          </a:bodyPr>
          <a:lstStyle/>
          <a:p>
            <a:r>
              <a:rPr lang="kk-KZ" sz="2400" dirty="0" smtClean="0">
                <a:solidFill>
                  <a:srgbClr val="7030A0"/>
                </a:solidFill>
              </a:rPr>
              <a:t>Автокөлікке арналған жаңа батарея алынған кезде, оның толық зарядталған күйінде оның кернеуі 13 В құрайды, егер ол тұтынушыға минималды кедергісі 1 Ом болатын жүктемеге жалғанса, онда өлшеу кезінде ток күші 13 А емес, шамамен 12,2 А болады. </a:t>
            </a:r>
            <a:endParaRPr lang="en-US" sz="2400" dirty="0" smtClean="0">
              <a:solidFill>
                <a:srgbClr val="7030A0"/>
              </a:solidFill>
            </a:endParaRPr>
          </a:p>
          <a:p>
            <a:r>
              <a:rPr lang="kk-KZ" sz="2400" dirty="0" smtClean="0">
                <a:solidFill>
                  <a:srgbClr val="C00000"/>
                </a:solidFill>
              </a:rPr>
              <a:t>Неліктен  ток күшінің мәнінің азаятынын  түсіндіріңіз. </a:t>
            </a:r>
            <a:endParaRPr lang="en-US" sz="2400" dirty="0" smtClean="0">
              <a:solidFill>
                <a:srgbClr val="C00000"/>
              </a:solidFill>
            </a:endParaRPr>
          </a:p>
          <a:p>
            <a:r>
              <a:rPr lang="kk-KZ" sz="2400" dirty="0" smtClean="0">
                <a:solidFill>
                  <a:srgbClr val="C00000"/>
                </a:solidFill>
              </a:rPr>
              <a:t>Автокөлік аккумуляторының кернеуі және ЭҚК шамаларының мәндері тең болмайтын себебін түсіндіріңіз. </a:t>
            </a:r>
            <a:endParaRPr lang="en-US" sz="2400" dirty="0" smtClean="0">
              <a:solidFill>
                <a:srgbClr val="C00000"/>
              </a:solidFill>
            </a:endParaRPr>
          </a:p>
          <a:p>
            <a:r>
              <a:rPr lang="kk-KZ" sz="2400" dirty="0" smtClean="0">
                <a:solidFill>
                  <a:srgbClr val="C00000"/>
                </a:solidFill>
              </a:rPr>
              <a:t>Аккумулятордың ішкі кедергісінің мәнін есептеніз</a:t>
            </a:r>
            <a:endParaRPr lang="en-US" sz="2400" dirty="0" smtClean="0">
              <a:solidFill>
                <a:srgbClr val="C0000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en-US"/>
          </a:p>
        </p:txBody>
      </p:sp>
      <p:sp>
        <p:nvSpPr>
          <p:cNvPr id="3" name="Заголовок 2"/>
          <p:cNvSpPr>
            <a:spLocks noGrp="1"/>
          </p:cNvSpPr>
          <p:nvPr>
            <p:ph type="title"/>
          </p:nvPr>
        </p:nvSpPr>
        <p:spPr/>
        <p:txBody>
          <a:bodyPr/>
          <a:lstStyle/>
          <a:p>
            <a:endParaRPr lang="en-US"/>
          </a:p>
        </p:txBody>
      </p:sp>
      <p:pic>
        <p:nvPicPr>
          <p:cNvPr id="4" name="Picture 2"/>
          <p:cNvPicPr>
            <a:picLocks noChangeAspect="1" noChangeArrowheads="1"/>
          </p:cNvPicPr>
          <p:nvPr/>
        </p:nvPicPr>
        <p:blipFill>
          <a:blip r:embed="rId2"/>
          <a:srcRect l="9159" t="11469" r="34906" b="14346"/>
          <a:stretch>
            <a:fillRect/>
          </a:stretch>
        </p:blipFill>
        <p:spPr bwMode="auto">
          <a:xfrm>
            <a:off x="0" y="0"/>
            <a:ext cx="9144000" cy="6858000"/>
          </a:xfrm>
          <a:prstGeom prst="rect">
            <a:avLst/>
          </a:prstGeom>
          <a:noFill/>
          <a:ln w="9525">
            <a:noFill/>
            <a:miter lim="800000"/>
            <a:headEnd/>
            <a:tailEnd/>
          </a:ln>
          <a:effectLst/>
        </p:spPr>
      </p:pic>
      <p:sp>
        <p:nvSpPr>
          <p:cNvPr id="5" name="Прямоугольник 4"/>
          <p:cNvSpPr/>
          <p:nvPr/>
        </p:nvSpPr>
        <p:spPr>
          <a:xfrm>
            <a:off x="500034" y="428604"/>
            <a:ext cx="7429552" cy="4893647"/>
          </a:xfrm>
          <a:prstGeom prst="rect">
            <a:avLst/>
          </a:prstGeom>
        </p:spPr>
        <p:txBody>
          <a:bodyPr wrap="square">
            <a:spAutoFit/>
          </a:bodyPr>
          <a:lstStyle/>
          <a:p>
            <a:r>
              <a:rPr lang="kk-KZ" sz="2400" b="1" dirty="0" smtClean="0">
                <a:solidFill>
                  <a:srgbClr val="7030A0"/>
                </a:solidFill>
              </a:rPr>
              <a:t>Арман  мен Гаухар  үйдегі жарықтың бірқалыпты жанып тұрғанын көреді. Бір күні көршісі Дархан келіп, жарықтың 1 секундта 50 рет өшіп жанатынын айтты.Арман мен Гаухар оған сенбеді.</a:t>
            </a:r>
          </a:p>
          <a:p>
            <a:endParaRPr lang="en-US" sz="2400" dirty="0" smtClean="0"/>
          </a:p>
          <a:p>
            <a:r>
              <a:rPr lang="kk-KZ" sz="2400" b="1" dirty="0" smtClean="0">
                <a:solidFill>
                  <a:srgbClr val="002060"/>
                </a:solidFill>
              </a:rPr>
              <a:t>- Дархан өз пікірін қалай дәлелдеп бере алатынын сипаттаңыз</a:t>
            </a:r>
            <a:endParaRPr lang="en-US" sz="2400" dirty="0" smtClean="0">
              <a:solidFill>
                <a:srgbClr val="002060"/>
              </a:solidFill>
            </a:endParaRPr>
          </a:p>
          <a:p>
            <a:r>
              <a:rPr lang="kk-KZ" sz="2400" b="1" dirty="0" smtClean="0">
                <a:solidFill>
                  <a:srgbClr val="002060"/>
                </a:solidFill>
              </a:rPr>
              <a:t>- жарықтың жиілігі нешеге тең болғанын анықтаңыз</a:t>
            </a:r>
            <a:endParaRPr lang="en-US" sz="2400" dirty="0" smtClean="0">
              <a:solidFill>
                <a:srgbClr val="002060"/>
              </a:solidFill>
            </a:endParaRPr>
          </a:p>
          <a:p>
            <a:r>
              <a:rPr lang="kk-KZ" sz="2400" b="1" dirty="0" smtClean="0">
                <a:solidFill>
                  <a:srgbClr val="002060"/>
                </a:solidFill>
              </a:rPr>
              <a:t>- үйдегі жарықты өндіретін құрылғы туралы сипаттама беріңіз</a:t>
            </a:r>
            <a:endParaRPr lang="en-US" sz="2400" dirty="0" smtClean="0">
              <a:solidFill>
                <a:srgbClr val="002060"/>
              </a:solidFill>
            </a:endParaRPr>
          </a:p>
          <a:p>
            <a:r>
              <a:rPr lang="kk-KZ" sz="2400" b="1" dirty="0" smtClean="0"/>
              <a:t> </a:t>
            </a:r>
            <a:endParaRPr lang="en-US" sz="2400" dirty="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en-US"/>
          </a:p>
        </p:txBody>
      </p:sp>
      <p:sp>
        <p:nvSpPr>
          <p:cNvPr id="3" name="Заголовок 2"/>
          <p:cNvSpPr>
            <a:spLocks noGrp="1"/>
          </p:cNvSpPr>
          <p:nvPr>
            <p:ph type="title"/>
          </p:nvPr>
        </p:nvSpPr>
        <p:spPr/>
        <p:txBody>
          <a:bodyPr/>
          <a:lstStyle/>
          <a:p>
            <a:endParaRPr lang="en-US"/>
          </a:p>
        </p:txBody>
      </p:sp>
      <p:pic>
        <p:nvPicPr>
          <p:cNvPr id="4" name="Picture 2"/>
          <p:cNvPicPr>
            <a:picLocks noChangeAspect="1" noChangeArrowheads="1"/>
          </p:cNvPicPr>
          <p:nvPr/>
        </p:nvPicPr>
        <p:blipFill>
          <a:blip r:embed="rId2"/>
          <a:srcRect l="9159" t="11469" r="34906" b="14346"/>
          <a:stretch>
            <a:fillRect/>
          </a:stretch>
        </p:blipFill>
        <p:spPr bwMode="auto">
          <a:xfrm>
            <a:off x="0" y="0"/>
            <a:ext cx="9144000" cy="6858000"/>
          </a:xfrm>
          <a:prstGeom prst="rect">
            <a:avLst/>
          </a:prstGeom>
          <a:noFill/>
          <a:ln w="9525">
            <a:noFill/>
            <a:miter lim="800000"/>
            <a:headEnd/>
            <a:tailEnd/>
          </a:ln>
          <a:effectLst/>
        </p:spPr>
      </p:pic>
      <p:pic>
        <p:nvPicPr>
          <p:cNvPr id="5" name="Содержимое 3"/>
          <p:cNvPicPr>
            <a:picLocks/>
          </p:cNvPicPr>
          <p:nvPr/>
        </p:nvPicPr>
        <p:blipFill>
          <a:blip r:embed="rId3" cstate="print"/>
          <a:srcRect l="11753" t="29663" r="42063" b="24373"/>
          <a:stretch>
            <a:fillRect/>
          </a:stretch>
        </p:blipFill>
        <p:spPr bwMode="auto">
          <a:xfrm>
            <a:off x="571472" y="357166"/>
            <a:ext cx="7143800" cy="4500594"/>
          </a:xfrm>
          <a:prstGeom prst="rect">
            <a:avLst/>
          </a:prstGeom>
          <a:noFill/>
          <a:ln w="9525">
            <a:noFill/>
            <a:miter lim="800000"/>
            <a:headEnd/>
            <a:tailEnd/>
          </a:ln>
        </p:spPr>
      </p:pic>
      <p:pic>
        <p:nvPicPr>
          <p:cNvPr id="6" name="Содержимое 3"/>
          <p:cNvPicPr>
            <a:picLocks/>
          </p:cNvPicPr>
          <p:nvPr/>
        </p:nvPicPr>
        <p:blipFill>
          <a:blip r:embed="rId4" cstate="print"/>
          <a:srcRect l="9545" t="13440" r="41028" b="78885"/>
          <a:stretch>
            <a:fillRect/>
          </a:stretch>
        </p:blipFill>
        <p:spPr bwMode="auto">
          <a:xfrm>
            <a:off x="500034" y="4857760"/>
            <a:ext cx="7358114" cy="8572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en-US"/>
          </a:p>
        </p:txBody>
      </p:sp>
      <p:sp>
        <p:nvSpPr>
          <p:cNvPr id="6" name="Содержимое 5"/>
          <p:cNvSpPr>
            <a:spLocks noGrp="1"/>
          </p:cNvSpPr>
          <p:nvPr>
            <p:ph idx="1"/>
          </p:nvPr>
        </p:nvSpPr>
        <p:spPr/>
        <p:txBody>
          <a:bodyPr/>
          <a:lstStyle/>
          <a:p>
            <a:endParaRPr lang="en-US"/>
          </a:p>
        </p:txBody>
      </p:sp>
      <p:pic>
        <p:nvPicPr>
          <p:cNvPr id="7" name="Picture 2"/>
          <p:cNvPicPr>
            <a:picLocks noChangeAspect="1" noChangeArrowheads="1"/>
          </p:cNvPicPr>
          <p:nvPr/>
        </p:nvPicPr>
        <p:blipFill>
          <a:blip r:embed="rId2"/>
          <a:srcRect l="9159" t="11469" r="34906" b="14346"/>
          <a:stretch>
            <a:fillRect/>
          </a:stretch>
        </p:blipFill>
        <p:spPr bwMode="auto">
          <a:xfrm>
            <a:off x="0" y="0"/>
            <a:ext cx="9144000" cy="6858000"/>
          </a:xfrm>
          <a:prstGeom prst="rect">
            <a:avLst/>
          </a:prstGeom>
          <a:noFill/>
          <a:ln w="9525">
            <a:noFill/>
            <a:miter lim="800000"/>
            <a:headEnd/>
            <a:tailEnd/>
          </a:ln>
          <a:effectLst/>
        </p:spPr>
      </p:pic>
      <p:pic>
        <p:nvPicPr>
          <p:cNvPr id="8" name="Рисунок 7"/>
          <p:cNvPicPr/>
          <p:nvPr/>
        </p:nvPicPr>
        <p:blipFill>
          <a:blip r:embed="rId3"/>
          <a:srcRect l="67707" t="19413" r="17036" b="45805"/>
          <a:stretch>
            <a:fillRect/>
          </a:stretch>
        </p:blipFill>
        <p:spPr bwMode="auto">
          <a:xfrm>
            <a:off x="4857720" y="285728"/>
            <a:ext cx="4286280" cy="2857520"/>
          </a:xfrm>
          <a:prstGeom prst="rect">
            <a:avLst/>
          </a:prstGeom>
          <a:noFill/>
          <a:ln w="9525">
            <a:noFill/>
            <a:miter lim="800000"/>
            <a:headEnd/>
            <a:tailEnd/>
          </a:ln>
        </p:spPr>
      </p:pic>
      <p:sp>
        <p:nvSpPr>
          <p:cNvPr id="9" name="Прямоугольник 8"/>
          <p:cNvSpPr/>
          <p:nvPr/>
        </p:nvSpPr>
        <p:spPr>
          <a:xfrm>
            <a:off x="571472" y="785794"/>
            <a:ext cx="4429156" cy="5632311"/>
          </a:xfrm>
          <a:prstGeom prst="rect">
            <a:avLst/>
          </a:prstGeom>
        </p:spPr>
        <p:txBody>
          <a:bodyPr wrap="square">
            <a:spAutoFit/>
          </a:bodyPr>
          <a:lstStyle/>
          <a:p>
            <a:r>
              <a:rPr lang="kk-KZ" sz="2400" dirty="0" smtClean="0">
                <a:solidFill>
                  <a:srgbClr val="002060"/>
                </a:solidFill>
              </a:rPr>
              <a:t>Суретте магнит өрісінің зарядталған бөлшектермен әрекет етудің нәтижесі бейнеленген.</a:t>
            </a:r>
            <a:endParaRPr lang="en-US" sz="2400" dirty="0" smtClean="0">
              <a:solidFill>
                <a:srgbClr val="002060"/>
              </a:solidFill>
            </a:endParaRPr>
          </a:p>
          <a:p>
            <a:pPr lvl="0"/>
            <a:r>
              <a:rPr lang="kk-KZ" sz="2400" dirty="0" smtClean="0">
                <a:solidFill>
                  <a:srgbClr val="7030A0"/>
                </a:solidFill>
              </a:rPr>
              <a:t>-Егер зарядталған бөлшектер теріс болатын болса, онда олардың жүру бағытын анықтаңыз</a:t>
            </a:r>
            <a:endParaRPr lang="en-US" sz="2400" dirty="0" smtClean="0">
              <a:solidFill>
                <a:srgbClr val="7030A0"/>
              </a:solidFill>
            </a:endParaRPr>
          </a:p>
          <a:p>
            <a:pPr lvl="0"/>
            <a:r>
              <a:rPr lang="kk-KZ" sz="2400" dirty="0" smtClean="0">
                <a:solidFill>
                  <a:srgbClr val="7030A0"/>
                </a:solidFill>
              </a:rPr>
              <a:t> -Егер зарядталған бөлшектер оң зарядталған болса, онда жүру бағытында қандай өзгеріс болады?</a:t>
            </a:r>
            <a:endParaRPr lang="en-US" sz="2400" dirty="0" smtClean="0">
              <a:solidFill>
                <a:srgbClr val="7030A0"/>
              </a:solidFill>
            </a:endParaRPr>
          </a:p>
          <a:p>
            <a:pPr lvl="0"/>
            <a:r>
              <a:rPr lang="kk-KZ" sz="2400" dirty="0" smtClean="0">
                <a:solidFill>
                  <a:srgbClr val="7030A0"/>
                </a:solidFill>
              </a:rPr>
              <a:t>-Поляр шұғыланың болу себебі неде?</a:t>
            </a:r>
            <a:endParaRPr lang="en-US" sz="2400" dirty="0" smtClean="0">
              <a:solidFill>
                <a:srgbClr val="7030A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srcRect l="26028" t="17783" r="3832" b="11189"/>
          <a:stretch>
            <a:fillRect/>
          </a:stretch>
        </p:blipFill>
        <p:spPr bwMode="auto">
          <a:xfrm>
            <a:off x="142844" y="0"/>
            <a:ext cx="9001156" cy="6858000"/>
          </a:xfrm>
          <a:prstGeom prst="rect">
            <a:avLst/>
          </a:prstGeom>
          <a:noFill/>
          <a:ln w="9525">
            <a:noFill/>
            <a:miter lim="800000"/>
            <a:headEnd/>
            <a:tailEnd/>
          </a:ln>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2000240"/>
            <a:ext cx="8229600" cy="4007051"/>
          </a:xfrm>
        </p:spPr>
        <p:txBody>
          <a:bodyPr>
            <a:normAutofit/>
          </a:bodyPr>
          <a:lstStyle/>
          <a:p>
            <a:endParaRPr lang="en-US" dirty="0"/>
          </a:p>
        </p:txBody>
      </p:sp>
      <p:sp>
        <p:nvSpPr>
          <p:cNvPr id="3" name="Заголовок 2"/>
          <p:cNvSpPr>
            <a:spLocks noGrp="1"/>
          </p:cNvSpPr>
          <p:nvPr>
            <p:ph type="title"/>
          </p:nvPr>
        </p:nvSpPr>
        <p:spPr/>
        <p:txBody>
          <a:bodyPr/>
          <a:lstStyle/>
          <a:p>
            <a:endParaRPr lang="en-US" dirty="0"/>
          </a:p>
        </p:txBody>
      </p:sp>
      <p:pic>
        <p:nvPicPr>
          <p:cNvPr id="5" name="Picture 2"/>
          <p:cNvPicPr>
            <a:picLocks noChangeAspect="1" noChangeArrowheads="1"/>
          </p:cNvPicPr>
          <p:nvPr/>
        </p:nvPicPr>
        <p:blipFill>
          <a:blip r:embed="rId2"/>
          <a:srcRect l="9159" t="11469" r="34906" b="14346"/>
          <a:stretch>
            <a:fillRect/>
          </a:stretch>
        </p:blipFill>
        <p:spPr bwMode="auto">
          <a:xfrm>
            <a:off x="0" y="0"/>
            <a:ext cx="9144000" cy="6858000"/>
          </a:xfrm>
          <a:prstGeom prst="rect">
            <a:avLst/>
          </a:prstGeom>
          <a:noFill/>
          <a:ln w="9525">
            <a:noFill/>
            <a:miter lim="800000"/>
            <a:headEnd/>
            <a:tailEnd/>
          </a:ln>
          <a:effectLst/>
        </p:spPr>
      </p:pic>
      <p:pic>
        <p:nvPicPr>
          <p:cNvPr id="7" name="Picture 2"/>
          <p:cNvPicPr>
            <a:picLocks noChangeAspect="1" noChangeArrowheads="1"/>
          </p:cNvPicPr>
          <p:nvPr/>
        </p:nvPicPr>
        <p:blipFill>
          <a:blip r:embed="rId3"/>
          <a:srcRect l="19336" t="10416" r="42578" b="14583"/>
          <a:stretch>
            <a:fillRect/>
          </a:stretch>
        </p:blipFill>
        <p:spPr bwMode="auto">
          <a:xfrm>
            <a:off x="5643570" y="285728"/>
            <a:ext cx="2714676" cy="3214710"/>
          </a:xfrm>
          <a:prstGeom prst="rect">
            <a:avLst/>
          </a:prstGeom>
          <a:noFill/>
          <a:ln w="9525">
            <a:noFill/>
            <a:miter lim="800000"/>
            <a:headEnd/>
            <a:tailEnd/>
          </a:ln>
          <a:effectLst/>
        </p:spPr>
      </p:pic>
      <p:sp>
        <p:nvSpPr>
          <p:cNvPr id="8" name="Прямоугольник 7"/>
          <p:cNvSpPr/>
          <p:nvPr/>
        </p:nvSpPr>
        <p:spPr>
          <a:xfrm>
            <a:off x="857224" y="1285860"/>
            <a:ext cx="4714908" cy="3416320"/>
          </a:xfrm>
          <a:prstGeom prst="rect">
            <a:avLst/>
          </a:prstGeom>
        </p:spPr>
        <p:txBody>
          <a:bodyPr wrap="square">
            <a:spAutoFit/>
          </a:bodyPr>
          <a:lstStyle/>
          <a:p>
            <a:r>
              <a:rPr lang="kk-KZ" sz="2400" dirty="0" smtClean="0">
                <a:solidFill>
                  <a:srgbClr val="7030A0"/>
                </a:solidFill>
              </a:rPr>
              <a:t>Суретте амперметр беріледі. Оны электр тізбегіне қосқанда, тілшесі  теріс мәнді көрсетті. </a:t>
            </a:r>
          </a:p>
          <a:p>
            <a:r>
              <a:rPr lang="kk-KZ" sz="2400" dirty="0" smtClean="0">
                <a:solidFill>
                  <a:srgbClr val="002060"/>
                </a:solidFill>
              </a:rPr>
              <a:t>-Тілшенің теріс мәнді көрсетудің себебін түсіндіріңіз</a:t>
            </a:r>
          </a:p>
          <a:p>
            <a:r>
              <a:rPr lang="kk-KZ" sz="2400" dirty="0" smtClean="0">
                <a:solidFill>
                  <a:srgbClr val="002060"/>
                </a:solidFill>
              </a:rPr>
              <a:t>-Оң мәнді көрсетуге болатын жолын анықтаңыз.</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357158" y="3429000"/>
            <a:ext cx="8229600" cy="2928958"/>
          </a:xfrm>
        </p:spPr>
        <p:txBody>
          <a:bodyPr>
            <a:normAutofit/>
          </a:bodyPr>
          <a:lstStyle/>
          <a:p>
            <a:endParaRPr lang="kk-KZ" dirty="0" smtClean="0"/>
          </a:p>
        </p:txBody>
      </p:sp>
      <p:sp>
        <p:nvSpPr>
          <p:cNvPr id="3" name="Заголовок 2"/>
          <p:cNvSpPr>
            <a:spLocks noGrp="1"/>
          </p:cNvSpPr>
          <p:nvPr>
            <p:ph type="title"/>
          </p:nvPr>
        </p:nvSpPr>
        <p:spPr/>
        <p:txBody>
          <a:bodyPr/>
          <a:lstStyle/>
          <a:p>
            <a:endParaRPr lang="en-US"/>
          </a:p>
        </p:txBody>
      </p:sp>
      <p:pic>
        <p:nvPicPr>
          <p:cNvPr id="5" name="Picture 2"/>
          <p:cNvPicPr>
            <a:picLocks noChangeAspect="1" noChangeArrowheads="1"/>
          </p:cNvPicPr>
          <p:nvPr/>
        </p:nvPicPr>
        <p:blipFill>
          <a:blip r:embed="rId2"/>
          <a:srcRect l="9159" t="11469" r="34906" b="14346"/>
          <a:stretch>
            <a:fillRect/>
          </a:stretch>
        </p:blipFill>
        <p:spPr bwMode="auto">
          <a:xfrm>
            <a:off x="0" y="0"/>
            <a:ext cx="9144000" cy="6858000"/>
          </a:xfrm>
          <a:prstGeom prst="rect">
            <a:avLst/>
          </a:prstGeom>
          <a:noFill/>
          <a:ln w="9525">
            <a:noFill/>
            <a:miter lim="800000"/>
            <a:headEnd/>
            <a:tailEnd/>
          </a:ln>
          <a:effectLst/>
        </p:spPr>
      </p:pic>
      <p:sp>
        <p:nvSpPr>
          <p:cNvPr id="6" name="Прямоугольник 5"/>
          <p:cNvSpPr/>
          <p:nvPr/>
        </p:nvSpPr>
        <p:spPr>
          <a:xfrm>
            <a:off x="571472" y="642918"/>
            <a:ext cx="6143652" cy="6001643"/>
          </a:xfrm>
          <a:prstGeom prst="rect">
            <a:avLst/>
          </a:prstGeom>
        </p:spPr>
        <p:txBody>
          <a:bodyPr wrap="square">
            <a:spAutoFit/>
          </a:bodyPr>
          <a:lstStyle/>
          <a:p>
            <a:pPr lvl="0"/>
            <a:r>
              <a:rPr lang="kk-KZ" sz="2400" dirty="0" smtClean="0">
                <a:solidFill>
                  <a:srgbClr val="002060"/>
                </a:solidFill>
              </a:rPr>
              <a:t>Тарифтердің 3 түрі бар. Адам санына байланысты тариф өзгере береді. Бір адамға 70 кВт *сағ беріледі.  Бірінші тариф-18,28тг;  екінші тариф-25,30 тг; үшінші тариф-30,32 тг . </a:t>
            </a:r>
          </a:p>
          <a:p>
            <a:pPr lvl="0"/>
            <a:endParaRPr lang="en-US" sz="2400" dirty="0" smtClean="0">
              <a:solidFill>
                <a:srgbClr val="002060"/>
              </a:solidFill>
            </a:endParaRPr>
          </a:p>
          <a:p>
            <a:r>
              <a:rPr lang="kk-KZ" sz="2400" dirty="0" smtClean="0">
                <a:solidFill>
                  <a:srgbClr val="C00000"/>
                </a:solidFill>
              </a:rPr>
              <a:t>А) Өздеріңнің тұрғылықты жерлеріңде электр энергиясының қандай төлем тарифтері барын анықтаңыз.</a:t>
            </a:r>
            <a:endParaRPr lang="en-US" sz="2400" dirty="0" smtClean="0">
              <a:solidFill>
                <a:srgbClr val="C00000"/>
              </a:solidFill>
            </a:endParaRPr>
          </a:p>
          <a:p>
            <a:r>
              <a:rPr lang="kk-KZ" sz="2400" dirty="0" smtClean="0">
                <a:solidFill>
                  <a:srgbClr val="C00000"/>
                </a:solidFill>
              </a:rPr>
              <a:t>Б) Неліктен энергияны көп жұмсаған сайын бағасы да артатынын түсіндіріңіз</a:t>
            </a:r>
            <a:endParaRPr lang="en-US" sz="2400" dirty="0" smtClean="0">
              <a:solidFill>
                <a:srgbClr val="C00000"/>
              </a:solidFill>
            </a:endParaRPr>
          </a:p>
          <a:p>
            <a:r>
              <a:rPr lang="kk-KZ" sz="2400" dirty="0" smtClean="0">
                <a:solidFill>
                  <a:srgbClr val="C00000"/>
                </a:solidFill>
              </a:rPr>
              <a:t>В) егер есептеуіш көрсеткішінің мәні 208 құраса, адам саны 3 болса, онда электр энергиясының құны неше болатынын есептеңіз</a:t>
            </a:r>
            <a:endParaRPr lang="en-US" sz="2400" dirty="0" smtClean="0">
              <a:solidFill>
                <a:srgbClr val="C00000"/>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normAutofit/>
          </a:bodyPr>
          <a:lstStyle/>
          <a:p>
            <a:pPr lvl="0"/>
            <a:endParaRPr lang="en-US" dirty="0" smtClean="0"/>
          </a:p>
        </p:txBody>
      </p:sp>
      <p:sp>
        <p:nvSpPr>
          <p:cNvPr id="3" name="Заголовок 2"/>
          <p:cNvSpPr>
            <a:spLocks noGrp="1"/>
          </p:cNvSpPr>
          <p:nvPr>
            <p:ph type="title"/>
          </p:nvPr>
        </p:nvSpPr>
        <p:spPr/>
        <p:txBody>
          <a:bodyPr/>
          <a:lstStyle/>
          <a:p>
            <a:endParaRPr lang="en-US"/>
          </a:p>
        </p:txBody>
      </p:sp>
      <p:pic>
        <p:nvPicPr>
          <p:cNvPr id="4" name="Picture 2"/>
          <p:cNvPicPr>
            <a:picLocks noChangeAspect="1" noChangeArrowheads="1"/>
          </p:cNvPicPr>
          <p:nvPr/>
        </p:nvPicPr>
        <p:blipFill>
          <a:blip r:embed="rId2"/>
          <a:srcRect l="9159" t="11469" r="34906" b="14346"/>
          <a:stretch>
            <a:fillRect/>
          </a:stretch>
        </p:blipFill>
        <p:spPr bwMode="auto">
          <a:xfrm>
            <a:off x="0" y="0"/>
            <a:ext cx="9144000" cy="6858000"/>
          </a:xfrm>
          <a:prstGeom prst="rect">
            <a:avLst/>
          </a:prstGeom>
          <a:noFill/>
          <a:ln w="9525">
            <a:noFill/>
            <a:miter lim="800000"/>
            <a:headEnd/>
            <a:tailEnd/>
          </a:ln>
          <a:effectLst/>
        </p:spPr>
      </p:pic>
      <p:pic>
        <p:nvPicPr>
          <p:cNvPr id="5" name="Содержимое 3" descr="1. Қолыңдағы қандай зат?2. Ол қандай металдан жасалған?3. Не үшін пайдалана..."/>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642910" y="785794"/>
            <a:ext cx="7429552" cy="4525962"/>
          </a:xfrm>
          <a:prstGeom prst="rect">
            <a:avLst/>
          </a:prstGeom>
          <a:noFill/>
          <a:ln>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en-US"/>
          </a:p>
        </p:txBody>
      </p:sp>
      <p:sp>
        <p:nvSpPr>
          <p:cNvPr id="3" name="Заголовок 2"/>
          <p:cNvSpPr>
            <a:spLocks noGrp="1"/>
          </p:cNvSpPr>
          <p:nvPr>
            <p:ph type="title"/>
          </p:nvPr>
        </p:nvSpPr>
        <p:spPr/>
        <p:txBody>
          <a:bodyPr/>
          <a:lstStyle/>
          <a:p>
            <a:endParaRPr lang="en-US"/>
          </a:p>
        </p:txBody>
      </p:sp>
      <p:pic>
        <p:nvPicPr>
          <p:cNvPr id="4" name="Picture 2"/>
          <p:cNvPicPr>
            <a:picLocks noChangeAspect="1" noChangeArrowheads="1"/>
          </p:cNvPicPr>
          <p:nvPr/>
        </p:nvPicPr>
        <p:blipFill>
          <a:blip r:embed="rId2"/>
          <a:srcRect l="9159" t="11469" r="34906" b="14346"/>
          <a:stretch>
            <a:fillRect/>
          </a:stretch>
        </p:blipFill>
        <p:spPr bwMode="auto">
          <a:xfrm>
            <a:off x="0" y="0"/>
            <a:ext cx="9144000" cy="6858000"/>
          </a:xfrm>
          <a:prstGeom prst="rect">
            <a:avLst/>
          </a:prstGeom>
          <a:noFill/>
          <a:ln w="9525">
            <a:noFill/>
            <a:miter lim="800000"/>
            <a:headEnd/>
            <a:tailEnd/>
          </a:ln>
          <a:effectLst/>
        </p:spPr>
      </p:pic>
      <p:sp>
        <p:nvSpPr>
          <p:cNvPr id="5" name="Прямоугольник 4"/>
          <p:cNvSpPr/>
          <p:nvPr/>
        </p:nvSpPr>
        <p:spPr>
          <a:xfrm>
            <a:off x="0" y="785794"/>
            <a:ext cx="8929718" cy="5262979"/>
          </a:xfrm>
          <a:prstGeom prst="rect">
            <a:avLst/>
          </a:prstGeom>
        </p:spPr>
        <p:txBody>
          <a:bodyPr wrap="square">
            <a:spAutoFit/>
          </a:bodyPr>
          <a:lstStyle/>
          <a:p>
            <a:r>
              <a:rPr lang="kk-KZ" sz="1600" dirty="0" smtClean="0">
                <a:solidFill>
                  <a:srgbClr val="002060"/>
                </a:solidFill>
              </a:rPr>
              <a:t>Судың кермектігі </a:t>
            </a:r>
            <a:endParaRPr lang="en-US" sz="1600" dirty="0" smtClean="0">
              <a:solidFill>
                <a:srgbClr val="002060"/>
              </a:solidFill>
            </a:endParaRPr>
          </a:p>
          <a:p>
            <a:r>
              <a:rPr lang="kk-KZ" sz="1600" b="1" dirty="0" smtClean="0">
                <a:solidFill>
                  <a:srgbClr val="002060"/>
                </a:solidFill>
              </a:rPr>
              <a:t>1</a:t>
            </a:r>
            <a:r>
              <a:rPr lang="kk-KZ" sz="1600" dirty="0" smtClean="0">
                <a:solidFill>
                  <a:srgbClr val="002060"/>
                </a:solidFill>
              </a:rPr>
              <a:t>. Елестетіп көріңізші, орман жолдарында ұзақ жүру кезінде радиаторға таза су құю керек. Бұл аймақтағы табиғи су тек бұлақ және құдық, өте қатты. Қолыңызда реактивтер болмаса, қандай  жағдайында радиатор үшін суды қалай жұмсартуға болады?</a:t>
            </a:r>
            <a:endParaRPr lang="en-US" sz="1600" dirty="0" smtClean="0">
              <a:solidFill>
                <a:srgbClr val="002060"/>
              </a:solidFill>
            </a:endParaRPr>
          </a:p>
          <a:p>
            <a:r>
              <a:rPr lang="kk-KZ" sz="1600" dirty="0" smtClean="0"/>
              <a:t>      </a:t>
            </a:r>
            <a:r>
              <a:rPr lang="kk-KZ" sz="1600" b="1" dirty="0" smtClean="0">
                <a:solidFill>
                  <a:srgbClr val="C00000"/>
                </a:solidFill>
              </a:rPr>
              <a:t>Жауап: </a:t>
            </a:r>
            <a:r>
              <a:rPr lang="kk-KZ" sz="1600" dirty="0" smtClean="0">
                <a:solidFill>
                  <a:srgbClr val="C00000"/>
                </a:solidFill>
              </a:rPr>
              <a:t>Алдымен суды отқа қайнату керек, содан кейін оттан күл жинап, суға қосу керек. Шүберек арқылы сүзіңіз немесе тұндырғаннан кейін үстіңгі қабатты абайлап төгіңіз. Күл құрамында кальций мен магний тұздарын тұндыратын калий карбонатының едәуір мөлшері бар.</a:t>
            </a:r>
            <a:endParaRPr lang="en-US" sz="1600" dirty="0" smtClean="0">
              <a:solidFill>
                <a:srgbClr val="C00000"/>
              </a:solidFill>
            </a:endParaRPr>
          </a:p>
          <a:p>
            <a:r>
              <a:rPr lang="kk-KZ" sz="1600" b="1" dirty="0" smtClean="0">
                <a:solidFill>
                  <a:srgbClr val="002060"/>
                </a:solidFill>
              </a:rPr>
              <a:t>2.</a:t>
            </a:r>
            <a:r>
              <a:rPr lang="kk-KZ" sz="1600" dirty="0" smtClean="0">
                <a:solidFill>
                  <a:srgbClr val="002060"/>
                </a:solidFill>
              </a:rPr>
              <a:t> Екі үй шаруасындағы әйел кір жууға дайындалып жатты. Біріншісі суды 60 градусқа дейін қыздырып, кірді салды, екіншісі суды 5 минут қайнатты, содан кейін 60 градусқа дейін салқындатты , содан кейін ғана жууды бастады. Киімді кім жақсы жуады ? Мұны қандай қарапайым тәжірибемен дәлелдеуге болады және оны қалай түсіндіруге болады? </a:t>
            </a:r>
            <a:endParaRPr lang="en-US" sz="1600" dirty="0" smtClean="0">
              <a:solidFill>
                <a:srgbClr val="002060"/>
              </a:solidFill>
            </a:endParaRPr>
          </a:p>
          <a:p>
            <a:r>
              <a:rPr lang="kk-KZ" sz="1600" dirty="0" smtClean="0"/>
              <a:t>   </a:t>
            </a:r>
            <a:r>
              <a:rPr lang="kk-KZ" sz="1600" b="1" dirty="0" smtClean="0">
                <a:solidFill>
                  <a:srgbClr val="C00000"/>
                </a:solidFill>
              </a:rPr>
              <a:t>Жауабы:</a:t>
            </a:r>
            <a:r>
              <a:rPr lang="kk-KZ" sz="1600" dirty="0" smtClean="0">
                <a:solidFill>
                  <a:srgbClr val="C00000"/>
                </a:solidFill>
              </a:rPr>
              <a:t> Сабын және басқа жуғыш заттар жұмсақ суда әлдеқайда тиімді. Судың кермектігі оның құрамында кальций мен магний гидрокарбонаттарының болуына байланысты, олар қайнаған кезде карбонаттар түрінде тұнбаға түседі:</a:t>
            </a:r>
            <a:endParaRPr lang="en-US" sz="1600" dirty="0" smtClean="0">
              <a:solidFill>
                <a:srgbClr val="C00000"/>
              </a:solidFill>
            </a:endParaRPr>
          </a:p>
          <a:p>
            <a:r>
              <a:rPr lang="en-US" sz="1600" dirty="0" smtClean="0">
                <a:solidFill>
                  <a:srgbClr val="C00000"/>
                </a:solidFill>
              </a:rPr>
              <a:t>Ca(HCO</a:t>
            </a:r>
            <a:r>
              <a:rPr lang="en-US" sz="1600" baseline="-25000" dirty="0" smtClean="0">
                <a:solidFill>
                  <a:srgbClr val="C00000"/>
                </a:solidFill>
              </a:rPr>
              <a:t>3</a:t>
            </a:r>
            <a:r>
              <a:rPr lang="en-US" sz="1600" dirty="0" smtClean="0">
                <a:solidFill>
                  <a:srgbClr val="C00000"/>
                </a:solidFill>
              </a:rPr>
              <a:t>)</a:t>
            </a:r>
            <a:r>
              <a:rPr lang="en-US" sz="1600" baseline="-25000" dirty="0" smtClean="0">
                <a:solidFill>
                  <a:srgbClr val="C00000"/>
                </a:solidFill>
              </a:rPr>
              <a:t>2</a:t>
            </a:r>
            <a:r>
              <a:rPr lang="en-US" sz="1600" dirty="0" smtClean="0">
                <a:solidFill>
                  <a:srgbClr val="C00000"/>
                </a:solidFill>
              </a:rPr>
              <a:t> = CaCO</a:t>
            </a:r>
            <a:r>
              <a:rPr lang="en-US" sz="1600" baseline="-25000" dirty="0" smtClean="0">
                <a:solidFill>
                  <a:srgbClr val="C00000"/>
                </a:solidFill>
              </a:rPr>
              <a:t>3</a:t>
            </a:r>
            <a:r>
              <a:rPr lang="en-US" sz="1600" dirty="0" smtClean="0">
                <a:solidFill>
                  <a:srgbClr val="C00000"/>
                </a:solidFill>
              </a:rPr>
              <a:t>+H</a:t>
            </a:r>
            <a:r>
              <a:rPr lang="en-US" sz="1600" baseline="-25000" dirty="0" smtClean="0">
                <a:solidFill>
                  <a:srgbClr val="C00000"/>
                </a:solidFill>
              </a:rPr>
              <a:t>2</a:t>
            </a:r>
            <a:r>
              <a:rPr lang="en-US" sz="1600" dirty="0" smtClean="0">
                <a:solidFill>
                  <a:srgbClr val="C00000"/>
                </a:solidFill>
              </a:rPr>
              <a:t>O+CO</a:t>
            </a:r>
            <a:r>
              <a:rPr lang="en-US" sz="1600" baseline="-25000" dirty="0" smtClean="0">
                <a:solidFill>
                  <a:srgbClr val="C00000"/>
                </a:solidFill>
              </a:rPr>
              <a:t>2</a:t>
            </a:r>
            <a:endParaRPr lang="en-US" sz="1600" dirty="0" smtClean="0">
              <a:solidFill>
                <a:srgbClr val="C00000"/>
              </a:solidFill>
            </a:endParaRPr>
          </a:p>
          <a:p>
            <a:r>
              <a:rPr lang="en-US" sz="1600" dirty="0" smtClean="0">
                <a:solidFill>
                  <a:srgbClr val="C00000"/>
                </a:solidFill>
              </a:rPr>
              <a:t>Mg(HCO</a:t>
            </a:r>
            <a:r>
              <a:rPr lang="en-US" sz="1600" baseline="-25000" dirty="0" smtClean="0">
                <a:solidFill>
                  <a:srgbClr val="C00000"/>
                </a:solidFill>
              </a:rPr>
              <a:t>3</a:t>
            </a:r>
            <a:r>
              <a:rPr lang="en-US" sz="1600" dirty="0" smtClean="0">
                <a:solidFill>
                  <a:srgbClr val="C00000"/>
                </a:solidFill>
              </a:rPr>
              <a:t>)</a:t>
            </a:r>
            <a:r>
              <a:rPr lang="en-US" sz="1600" baseline="-25000" dirty="0" smtClean="0">
                <a:solidFill>
                  <a:srgbClr val="C00000"/>
                </a:solidFill>
              </a:rPr>
              <a:t>2</a:t>
            </a:r>
            <a:r>
              <a:rPr lang="en-US" sz="1600" dirty="0" smtClean="0">
                <a:solidFill>
                  <a:srgbClr val="C00000"/>
                </a:solidFill>
              </a:rPr>
              <a:t> = MgCO</a:t>
            </a:r>
            <a:r>
              <a:rPr lang="en-US" sz="1600" baseline="-25000" dirty="0" smtClean="0">
                <a:solidFill>
                  <a:srgbClr val="C00000"/>
                </a:solidFill>
              </a:rPr>
              <a:t>3</a:t>
            </a:r>
            <a:r>
              <a:rPr lang="en-US" sz="1600" dirty="0" smtClean="0">
                <a:solidFill>
                  <a:srgbClr val="C00000"/>
                </a:solidFill>
              </a:rPr>
              <a:t>+H</a:t>
            </a:r>
            <a:r>
              <a:rPr lang="en-US" sz="1600" baseline="-25000" dirty="0" smtClean="0">
                <a:solidFill>
                  <a:srgbClr val="C00000"/>
                </a:solidFill>
              </a:rPr>
              <a:t>2</a:t>
            </a:r>
            <a:r>
              <a:rPr lang="en-US" sz="1600" dirty="0" smtClean="0">
                <a:solidFill>
                  <a:srgbClr val="C00000"/>
                </a:solidFill>
              </a:rPr>
              <a:t>O+CO</a:t>
            </a:r>
            <a:r>
              <a:rPr lang="en-US" sz="1600" baseline="-25000" dirty="0" smtClean="0">
                <a:solidFill>
                  <a:srgbClr val="C00000"/>
                </a:solidFill>
              </a:rPr>
              <a:t>2</a:t>
            </a:r>
            <a:r>
              <a:rPr lang="en-US" sz="1600" dirty="0" smtClean="0">
                <a:solidFill>
                  <a:srgbClr val="C00000"/>
                </a:solidFill>
              </a:rPr>
              <a:t> </a:t>
            </a:r>
          </a:p>
          <a:p>
            <a:r>
              <a:rPr lang="ru-RU" sz="1600" dirty="0" smtClean="0">
                <a:solidFill>
                  <a:srgbClr val="C00000"/>
                </a:solidFill>
              </a:rPr>
              <a:t>Суды</a:t>
            </a:r>
            <a:r>
              <a:rPr lang="en-US" sz="1600" dirty="0" smtClean="0">
                <a:solidFill>
                  <a:srgbClr val="C00000"/>
                </a:solidFill>
              </a:rPr>
              <a:t> 60 </a:t>
            </a:r>
            <a:r>
              <a:rPr lang="ru-RU" sz="1600" dirty="0" err="1" smtClean="0">
                <a:solidFill>
                  <a:srgbClr val="C00000"/>
                </a:solidFill>
              </a:rPr>
              <a:t>градусқа</a:t>
            </a:r>
            <a:r>
              <a:rPr lang="en-US" sz="1600" dirty="0" smtClean="0">
                <a:solidFill>
                  <a:srgbClr val="C00000"/>
                </a:solidFill>
              </a:rPr>
              <a:t> </a:t>
            </a:r>
            <a:r>
              <a:rPr lang="ru-RU" sz="1600" dirty="0" err="1" smtClean="0">
                <a:solidFill>
                  <a:srgbClr val="C00000"/>
                </a:solidFill>
              </a:rPr>
              <a:t>дейін</a:t>
            </a:r>
            <a:r>
              <a:rPr lang="en-US" sz="1600" dirty="0" smtClean="0">
                <a:solidFill>
                  <a:srgbClr val="C00000"/>
                </a:solidFill>
              </a:rPr>
              <a:t> </a:t>
            </a:r>
            <a:r>
              <a:rPr lang="ru-RU" sz="1600" dirty="0" err="1" smtClean="0">
                <a:solidFill>
                  <a:srgbClr val="C00000"/>
                </a:solidFill>
              </a:rPr>
              <a:t>қыздырғанда</a:t>
            </a:r>
            <a:r>
              <a:rPr lang="en-US" sz="1600" dirty="0" smtClean="0">
                <a:solidFill>
                  <a:srgbClr val="C00000"/>
                </a:solidFill>
              </a:rPr>
              <a:t> </a:t>
            </a:r>
            <a:r>
              <a:rPr lang="ru-RU" sz="1600" dirty="0" err="1" smtClean="0">
                <a:solidFill>
                  <a:srgbClr val="C00000"/>
                </a:solidFill>
              </a:rPr>
              <a:t>бұл</a:t>
            </a:r>
            <a:r>
              <a:rPr lang="en-US" sz="1600" dirty="0" smtClean="0">
                <a:solidFill>
                  <a:srgbClr val="C00000"/>
                </a:solidFill>
              </a:rPr>
              <a:t> </a:t>
            </a:r>
            <a:r>
              <a:rPr lang="ru-RU" sz="1600" dirty="0" err="1" smtClean="0">
                <a:solidFill>
                  <a:srgbClr val="C00000"/>
                </a:solidFill>
              </a:rPr>
              <a:t>реакциялар</a:t>
            </a:r>
            <a:r>
              <a:rPr lang="en-US" sz="1600" dirty="0" smtClean="0">
                <a:solidFill>
                  <a:srgbClr val="C00000"/>
                </a:solidFill>
              </a:rPr>
              <a:t> </a:t>
            </a:r>
            <a:r>
              <a:rPr lang="ru-RU" sz="1600" dirty="0" err="1" smtClean="0">
                <a:solidFill>
                  <a:srgbClr val="C00000"/>
                </a:solidFill>
              </a:rPr>
              <a:t>болмайды</a:t>
            </a:r>
            <a:r>
              <a:rPr lang="en-US" sz="1600" dirty="0" smtClean="0">
                <a:solidFill>
                  <a:srgbClr val="C00000"/>
                </a:solidFill>
              </a:rPr>
              <a:t> </a:t>
            </a:r>
            <a:r>
              <a:rPr lang="ru-RU" sz="1600" dirty="0" err="1" smtClean="0">
                <a:solidFill>
                  <a:srgbClr val="C00000"/>
                </a:solidFill>
              </a:rPr>
              <a:t>және</a:t>
            </a:r>
            <a:r>
              <a:rPr lang="en-US" sz="1600" dirty="0" smtClean="0">
                <a:solidFill>
                  <a:srgbClr val="C00000"/>
                </a:solidFill>
              </a:rPr>
              <a:t> </a:t>
            </a:r>
            <a:r>
              <a:rPr lang="ru-RU" sz="1600" dirty="0" smtClean="0">
                <a:solidFill>
                  <a:srgbClr val="C00000"/>
                </a:solidFill>
              </a:rPr>
              <a:t>су</a:t>
            </a:r>
            <a:r>
              <a:rPr lang="en-US" sz="1600" dirty="0" smtClean="0">
                <a:solidFill>
                  <a:srgbClr val="C00000"/>
                </a:solidFill>
              </a:rPr>
              <a:t> </a:t>
            </a:r>
            <a:r>
              <a:rPr lang="ru-RU" sz="1600" dirty="0" err="1" smtClean="0">
                <a:solidFill>
                  <a:srgbClr val="C00000"/>
                </a:solidFill>
              </a:rPr>
              <a:t>қатты</a:t>
            </a:r>
            <a:r>
              <a:rPr lang="en-US" sz="1600" dirty="0" smtClean="0">
                <a:solidFill>
                  <a:srgbClr val="C00000"/>
                </a:solidFill>
              </a:rPr>
              <a:t> </a:t>
            </a:r>
            <a:r>
              <a:rPr lang="ru-RU" sz="1600" dirty="0" err="1" smtClean="0">
                <a:solidFill>
                  <a:srgbClr val="C00000"/>
                </a:solidFill>
              </a:rPr>
              <a:t>болып</a:t>
            </a:r>
            <a:r>
              <a:rPr lang="en-US" sz="1600" dirty="0" smtClean="0">
                <a:solidFill>
                  <a:srgbClr val="C00000"/>
                </a:solidFill>
              </a:rPr>
              <a:t> </a:t>
            </a:r>
            <a:r>
              <a:rPr lang="ru-RU" sz="1600" dirty="0" err="1" smtClean="0">
                <a:solidFill>
                  <a:srgbClr val="C00000"/>
                </a:solidFill>
              </a:rPr>
              <a:t>қалады</a:t>
            </a:r>
            <a:r>
              <a:rPr lang="en-US" sz="1600" dirty="0" smtClean="0">
                <a:solidFill>
                  <a:srgbClr val="C00000"/>
                </a:solidFill>
              </a:rPr>
              <a:t>. </a:t>
            </a:r>
            <a:r>
              <a:rPr lang="ru-RU" sz="1600" dirty="0" err="1" smtClean="0">
                <a:solidFill>
                  <a:srgbClr val="C00000"/>
                </a:solidFill>
              </a:rPr>
              <a:t>Сондықтан</a:t>
            </a:r>
            <a:r>
              <a:rPr lang="en-US" sz="1600" dirty="0" smtClean="0">
                <a:solidFill>
                  <a:srgbClr val="C00000"/>
                </a:solidFill>
              </a:rPr>
              <a:t> </a:t>
            </a:r>
            <a:r>
              <a:rPr lang="ru-RU" sz="1600" dirty="0" err="1" smtClean="0">
                <a:solidFill>
                  <a:srgbClr val="C00000"/>
                </a:solidFill>
              </a:rPr>
              <a:t>кірді</a:t>
            </a:r>
            <a:r>
              <a:rPr lang="en-US" sz="1600" dirty="0" smtClean="0">
                <a:solidFill>
                  <a:srgbClr val="C00000"/>
                </a:solidFill>
              </a:rPr>
              <a:t> </a:t>
            </a:r>
            <a:r>
              <a:rPr lang="ru-RU" sz="1600" dirty="0" smtClean="0">
                <a:solidFill>
                  <a:srgbClr val="C00000"/>
                </a:solidFill>
              </a:rPr>
              <a:t>суды</a:t>
            </a:r>
            <a:r>
              <a:rPr lang="en-US" sz="1600" dirty="0" smtClean="0">
                <a:solidFill>
                  <a:srgbClr val="C00000"/>
                </a:solidFill>
              </a:rPr>
              <a:t> </a:t>
            </a:r>
            <a:r>
              <a:rPr lang="ru-RU" sz="1600" dirty="0" err="1" smtClean="0">
                <a:solidFill>
                  <a:srgbClr val="C00000"/>
                </a:solidFill>
              </a:rPr>
              <a:t>қайнатқан</a:t>
            </a:r>
            <a:r>
              <a:rPr lang="en-US" sz="1600" dirty="0" smtClean="0">
                <a:solidFill>
                  <a:srgbClr val="C00000"/>
                </a:solidFill>
              </a:rPr>
              <a:t> </a:t>
            </a:r>
            <a:r>
              <a:rPr lang="ru-RU" sz="1600" dirty="0" err="1" smtClean="0">
                <a:solidFill>
                  <a:srgbClr val="C00000"/>
                </a:solidFill>
              </a:rPr>
              <a:t>үй</a:t>
            </a:r>
            <a:r>
              <a:rPr lang="en-US" sz="1600" dirty="0" smtClean="0">
                <a:solidFill>
                  <a:srgbClr val="C00000"/>
                </a:solidFill>
              </a:rPr>
              <a:t> </a:t>
            </a:r>
            <a:r>
              <a:rPr lang="ru-RU" sz="1600" dirty="0" err="1" smtClean="0">
                <a:solidFill>
                  <a:srgbClr val="C00000"/>
                </a:solidFill>
              </a:rPr>
              <a:t>шаруасындағы</a:t>
            </a:r>
            <a:r>
              <a:rPr lang="en-US" sz="1600" dirty="0" smtClean="0">
                <a:solidFill>
                  <a:srgbClr val="C00000"/>
                </a:solidFill>
              </a:rPr>
              <a:t> </a:t>
            </a:r>
            <a:r>
              <a:rPr lang="ru-RU" sz="1600" dirty="0" err="1" smtClean="0">
                <a:solidFill>
                  <a:srgbClr val="C00000"/>
                </a:solidFill>
              </a:rPr>
              <a:t>әйел</a:t>
            </a:r>
            <a:r>
              <a:rPr lang="en-US" sz="1600" dirty="0" smtClean="0">
                <a:solidFill>
                  <a:srgbClr val="C00000"/>
                </a:solidFill>
              </a:rPr>
              <a:t> </a:t>
            </a:r>
            <a:r>
              <a:rPr lang="ru-RU" sz="1600" dirty="0" err="1" smtClean="0">
                <a:solidFill>
                  <a:srgbClr val="C00000"/>
                </a:solidFill>
              </a:rPr>
              <a:t>жақсы</a:t>
            </a:r>
            <a:r>
              <a:rPr lang="en-US" sz="1600" dirty="0" smtClean="0">
                <a:solidFill>
                  <a:srgbClr val="C00000"/>
                </a:solidFill>
              </a:rPr>
              <a:t> </a:t>
            </a:r>
            <a:r>
              <a:rPr lang="ru-RU" sz="1600" dirty="0" err="1" smtClean="0">
                <a:solidFill>
                  <a:srgbClr val="C00000"/>
                </a:solidFill>
              </a:rPr>
              <a:t>жуады</a:t>
            </a:r>
            <a:r>
              <a:rPr lang="en-US" sz="1600" dirty="0" smtClean="0"/>
              <a:t>.</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en-US"/>
          </a:p>
        </p:txBody>
      </p:sp>
      <p:sp>
        <p:nvSpPr>
          <p:cNvPr id="3" name="Заголовок 2"/>
          <p:cNvSpPr>
            <a:spLocks noGrp="1"/>
          </p:cNvSpPr>
          <p:nvPr>
            <p:ph type="title"/>
          </p:nvPr>
        </p:nvSpPr>
        <p:spPr/>
        <p:txBody>
          <a:bodyPr/>
          <a:lstStyle/>
          <a:p>
            <a:endParaRPr lang="en-US"/>
          </a:p>
        </p:txBody>
      </p:sp>
      <p:pic>
        <p:nvPicPr>
          <p:cNvPr id="4" name="Picture 2"/>
          <p:cNvPicPr>
            <a:picLocks noChangeAspect="1" noChangeArrowheads="1"/>
          </p:cNvPicPr>
          <p:nvPr/>
        </p:nvPicPr>
        <p:blipFill>
          <a:blip r:embed="rId2"/>
          <a:srcRect l="9159" t="11469" r="34906" b="14346"/>
          <a:stretch>
            <a:fillRect/>
          </a:stretch>
        </p:blipFill>
        <p:spPr bwMode="auto">
          <a:xfrm>
            <a:off x="0" y="0"/>
            <a:ext cx="9144000" cy="6858000"/>
          </a:xfrm>
          <a:prstGeom prst="rect">
            <a:avLst/>
          </a:prstGeom>
          <a:noFill/>
          <a:ln w="9525">
            <a:noFill/>
            <a:miter lim="800000"/>
            <a:headEnd/>
            <a:tailEnd/>
          </a:ln>
          <a:effectLst/>
        </p:spPr>
      </p:pic>
      <p:pic>
        <p:nvPicPr>
          <p:cNvPr id="5" name="Picture 5"/>
          <p:cNvPicPr>
            <a:picLocks noChangeAspect="1" noChangeArrowheads="1"/>
          </p:cNvPicPr>
          <p:nvPr/>
        </p:nvPicPr>
        <p:blipFill>
          <a:blip r:embed="rId3"/>
          <a:srcRect l="7031" t="11458" r="30859" b="15625"/>
          <a:stretch>
            <a:fillRect/>
          </a:stretch>
        </p:blipFill>
        <p:spPr bwMode="auto">
          <a:xfrm>
            <a:off x="357158" y="214290"/>
            <a:ext cx="7000924" cy="3429024"/>
          </a:xfrm>
          <a:prstGeom prst="rect">
            <a:avLst/>
          </a:prstGeom>
          <a:noFill/>
          <a:ln w="9525">
            <a:noFill/>
            <a:miter lim="800000"/>
            <a:headEnd/>
            <a:tailEnd/>
          </a:ln>
          <a:effectLst/>
        </p:spPr>
      </p:pic>
      <p:sp>
        <p:nvSpPr>
          <p:cNvPr id="6" name="Прямоугольник 5"/>
          <p:cNvSpPr/>
          <p:nvPr/>
        </p:nvSpPr>
        <p:spPr>
          <a:xfrm>
            <a:off x="500034" y="4286256"/>
            <a:ext cx="4572000" cy="2308324"/>
          </a:xfrm>
          <a:prstGeom prst="rect">
            <a:avLst/>
          </a:prstGeom>
        </p:spPr>
        <p:txBody>
          <a:bodyPr>
            <a:spAutoFit/>
          </a:bodyPr>
          <a:lstStyle/>
          <a:p>
            <a:r>
              <a:rPr lang="kk-KZ" sz="2400" dirty="0" smtClean="0">
                <a:solidFill>
                  <a:srgbClr val="7030A0"/>
                </a:solidFill>
              </a:rPr>
              <a:t>Металдардың электрохимиялық кернеу қатарында сутектен кейін орналасқан. Қандай метал екенін анықтап, сәйкес бес тұжырым жасаңдар.</a:t>
            </a:r>
            <a:endParaRPr lang="en-US" sz="2400" dirty="0" smtClean="0">
              <a:solidFill>
                <a:srgbClr val="7030A0"/>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Содержимое 4"/>
          <p:cNvGraphicFramePr>
            <a:graphicFrameLocks noGrp="1"/>
          </p:cNvGraphicFramePr>
          <p:nvPr>
            <p:ph idx="1"/>
          </p:nvPr>
        </p:nvGraphicFramePr>
        <p:xfrm>
          <a:off x="1524000" y="2474119"/>
          <a:ext cx="6096000" cy="2540000"/>
        </p:xfrm>
        <a:graphic>
          <a:graphicData uri="http://schemas.openxmlformats.org/drawingml/2006/table">
            <a:tbl>
              <a:tblPr/>
              <a:tblGrid>
                <a:gridCol w="6096000"/>
              </a:tblGrid>
              <a:tr h="0">
                <a:tc>
                  <a:txBody>
                    <a:bodyPr/>
                    <a:lstStyle/>
                    <a:p>
                      <a:pPr algn="l">
                        <a:spcAft>
                          <a:spcPts val="1370"/>
                        </a:spcAft>
                      </a:pPr>
                      <a:r>
                        <a:rPr lang="kk-KZ" sz="1200" b="1" dirty="0">
                          <a:latin typeface="Times New Roman"/>
                          <a:ea typeface="Times New Roman"/>
                        </a:rPr>
                        <a:t>Митохондрий бөліктерін анықтаңыз:</a:t>
                      </a:r>
                      <a:r>
                        <a:rPr lang="kk-KZ" sz="1100" b="1" dirty="0">
                          <a:latin typeface="Times New Roman"/>
                          <a:ea typeface="Times New Roman"/>
                        </a:rPr>
                        <a:t>ЕБҚ ететін білім алушыға (көру қабілеті зақымдалған ) топпен бірге жұмыс жасайды. Мәтін:</a:t>
                      </a:r>
                      <a:endParaRPr lang="en-US" sz="1100" dirty="0">
                        <a:latin typeface="Times New Roman"/>
                        <a:ea typeface="Times New Roman"/>
                      </a:endParaRPr>
                    </a:p>
                    <a:p>
                      <a:pPr algn="l">
                        <a:spcAft>
                          <a:spcPts val="0"/>
                        </a:spcAft>
                      </a:pPr>
                      <a:r>
                        <a:rPr lang="kk-KZ" sz="1200" dirty="0">
                          <a:solidFill>
                            <a:srgbClr val="000000"/>
                          </a:solidFill>
                          <a:latin typeface="Times New Roman"/>
                          <a:ea typeface="Times New Roman"/>
                        </a:rPr>
                        <a:t>Митохондрияның сыртқы мембранасының кұрамындағы белоктар 20% болса, ал ішкі мембранасында 75%-ке дейін жетеді, мұның өзі оның басқа клетканың мембраналарына карағанда ерекшелігін көрсетеді. Митохондрияиың сыртқы мембранасы көрсеткіштері жағынан эндоплазмалық торға ұқсас. Сыртқы мембранада және мембрана аралық кеңістікте тотығу процесіне қатысатын ферменттер аз болады. Сонымен митохондриядағы ферменттер клетканың тыныс алуына қажетті ферменттер болып табылады.</a:t>
                      </a:r>
                      <a:endParaRPr lang="en-US" sz="1100" dirty="0">
                        <a:latin typeface="Times New Roman"/>
                        <a:ea typeface="Times New Roman"/>
                      </a:endParaRPr>
                    </a:p>
                    <a:p>
                      <a:pPr algn="l">
                        <a:spcAft>
                          <a:spcPts val="0"/>
                        </a:spcAft>
                      </a:pPr>
                      <a:r>
                        <a:rPr lang="kk-KZ" sz="1200" b="1" dirty="0">
                          <a:latin typeface="Times New Roman"/>
                          <a:ea typeface="Times New Roman"/>
                        </a:rPr>
                        <a:t>1-топ:</a:t>
                      </a:r>
                      <a:r>
                        <a:rPr lang="kk-KZ" sz="1200" dirty="0">
                          <a:latin typeface="Times New Roman"/>
                          <a:ea typeface="Times New Roman"/>
                        </a:rPr>
                        <a:t>Әрбір бөлігі бойынша тыныс алумен байланысты екі сөйлемнен жазыңыз</a:t>
                      </a:r>
                      <a:endParaRPr lang="en-US" sz="1100" dirty="0">
                        <a:latin typeface="Times New Roman"/>
                        <a:ea typeface="Times New Roman"/>
                      </a:endParaRPr>
                    </a:p>
                    <a:p>
                      <a:pPr algn="l">
                        <a:spcAft>
                          <a:spcPts val="0"/>
                        </a:spcAft>
                      </a:pPr>
                      <a:r>
                        <a:rPr lang="kk-KZ" sz="1200" b="1" dirty="0">
                          <a:latin typeface="Times New Roman"/>
                          <a:ea typeface="Times New Roman"/>
                        </a:rPr>
                        <a:t>2-топ:</a:t>
                      </a:r>
                      <a:r>
                        <a:rPr lang="kk-KZ" sz="1200" dirty="0">
                          <a:latin typeface="Times New Roman"/>
                          <a:ea typeface="Times New Roman"/>
                        </a:rPr>
                        <a:t>Митоходрийі бар эукариоттық жасушаның артықшылықтарын сипаттаңыз </a:t>
                      </a:r>
                      <a:endParaRPr lang="en-US" sz="1100" dirty="0">
                        <a:latin typeface="Times New Roman"/>
                        <a:ea typeface="Times New Roman"/>
                      </a:endParaRPr>
                    </a:p>
                    <a:p>
                      <a:pPr algn="l">
                        <a:spcAft>
                          <a:spcPts val="0"/>
                        </a:spcAft>
                      </a:pPr>
                      <a:r>
                        <a:rPr lang="kk-KZ" sz="1200" b="1" dirty="0">
                          <a:latin typeface="Times New Roman"/>
                          <a:ea typeface="Times New Roman"/>
                        </a:rPr>
                        <a:t>3-топ:</a:t>
                      </a:r>
                      <a:r>
                        <a:rPr lang="kk-KZ" sz="1200" dirty="0">
                          <a:latin typeface="Times New Roman"/>
                          <a:ea typeface="Times New Roman"/>
                        </a:rPr>
                        <a:t>Неге әрбір бөлік оларда жүретін процестермен байланысты екенін сипаттаңыз</a:t>
                      </a:r>
                      <a:endParaRPr lang="en-US" sz="1100" dirty="0">
                        <a:latin typeface="Times New Roman"/>
                        <a:ea typeface="Times New Roman"/>
                      </a:endParaRPr>
                    </a:p>
                    <a:p>
                      <a:pPr algn="l">
                        <a:spcAft>
                          <a:spcPts val="0"/>
                        </a:spcAft>
                      </a:pPr>
                      <a:r>
                        <a:rPr lang="kk-KZ" sz="1200" b="1" dirty="0">
                          <a:latin typeface="Times New Roman"/>
                          <a:ea typeface="Times New Roman"/>
                        </a:rPr>
                        <a:t>4-топ:</a:t>
                      </a:r>
                      <a:r>
                        <a:rPr lang="kk-KZ" sz="1200" dirty="0">
                          <a:latin typeface="Times New Roman"/>
                          <a:ea typeface="Times New Roman"/>
                        </a:rPr>
                        <a:t>Әрбір бөлікте жүретін үдерістердің сызбаларын салыңыз</a:t>
                      </a:r>
                      <a:endParaRPr lang="en-US" sz="1100" dirty="0">
                        <a:latin typeface="Times New Roman"/>
                        <a:ea typeface="Times New Roman"/>
                      </a:endParaRPr>
                    </a:p>
                  </a:txBody>
                  <a:tcPr marL="114300" marR="114300" marT="0" marB="0">
                    <a:lnL>
                      <a:noFill/>
                    </a:lnL>
                    <a:lnR>
                      <a:noFill/>
                    </a:lnR>
                    <a:lnT>
                      <a:noFill/>
                    </a:lnT>
                    <a:lnB>
                      <a:noFill/>
                    </a:lnB>
                  </a:tcPr>
                </a:tc>
              </a:tr>
            </a:tbl>
          </a:graphicData>
        </a:graphic>
      </p:graphicFrame>
      <p:sp>
        <p:nvSpPr>
          <p:cNvPr id="3" name="Заголовок 2"/>
          <p:cNvSpPr>
            <a:spLocks noGrp="1"/>
          </p:cNvSpPr>
          <p:nvPr>
            <p:ph type="title"/>
          </p:nvPr>
        </p:nvSpPr>
        <p:spPr/>
        <p:txBody>
          <a:bodyPr/>
          <a:lstStyle/>
          <a:p>
            <a:endParaRPr lang="en-US"/>
          </a:p>
        </p:txBody>
      </p:sp>
      <p:pic>
        <p:nvPicPr>
          <p:cNvPr id="4" name="Picture 2"/>
          <p:cNvPicPr>
            <a:picLocks noChangeAspect="1" noChangeArrowheads="1"/>
          </p:cNvPicPr>
          <p:nvPr/>
        </p:nvPicPr>
        <p:blipFill>
          <a:blip r:embed="rId2"/>
          <a:srcRect l="9159" t="11469" r="34906" b="14346"/>
          <a:stretch>
            <a:fillRect/>
          </a:stretch>
        </p:blipFill>
        <p:spPr bwMode="auto">
          <a:xfrm>
            <a:off x="0" y="0"/>
            <a:ext cx="9144000" cy="6858000"/>
          </a:xfrm>
          <a:prstGeom prst="rect">
            <a:avLst/>
          </a:prstGeom>
          <a:noFill/>
          <a:ln w="9525">
            <a:noFill/>
            <a:miter lim="800000"/>
            <a:headEnd/>
            <a:tailEnd/>
          </a:ln>
          <a:effectLst/>
        </p:spPr>
      </p:pic>
      <p:graphicFrame>
        <p:nvGraphicFramePr>
          <p:cNvPr id="6" name="Таблица 5"/>
          <p:cNvGraphicFramePr>
            <a:graphicFrameLocks noGrp="1"/>
          </p:cNvGraphicFramePr>
          <p:nvPr/>
        </p:nvGraphicFramePr>
        <p:xfrm>
          <a:off x="357158" y="142852"/>
          <a:ext cx="8215370" cy="6286512"/>
        </p:xfrm>
        <a:graphic>
          <a:graphicData uri="http://schemas.openxmlformats.org/drawingml/2006/table">
            <a:tbl>
              <a:tblPr/>
              <a:tblGrid>
                <a:gridCol w="8215370"/>
              </a:tblGrid>
              <a:tr h="6286512">
                <a:tc>
                  <a:txBody>
                    <a:bodyPr/>
                    <a:lstStyle/>
                    <a:p>
                      <a:pPr algn="l">
                        <a:spcAft>
                          <a:spcPts val="1370"/>
                        </a:spcAft>
                      </a:pPr>
                      <a:r>
                        <a:rPr lang="kk-KZ" sz="2000" b="1" dirty="0">
                          <a:solidFill>
                            <a:srgbClr val="002060"/>
                          </a:solidFill>
                          <a:latin typeface="Times New Roman"/>
                          <a:ea typeface="Times New Roman"/>
                        </a:rPr>
                        <a:t>Митохондрий бөліктерін </a:t>
                      </a:r>
                      <a:r>
                        <a:rPr lang="kk-KZ" sz="2000" b="1" dirty="0" smtClean="0">
                          <a:solidFill>
                            <a:srgbClr val="002060"/>
                          </a:solidFill>
                          <a:latin typeface="Times New Roman"/>
                          <a:ea typeface="Times New Roman"/>
                        </a:rPr>
                        <a:t>анықтаңыз</a:t>
                      </a:r>
                    </a:p>
                    <a:p>
                      <a:pPr algn="l">
                        <a:spcAft>
                          <a:spcPts val="1370"/>
                        </a:spcAft>
                      </a:pPr>
                      <a:r>
                        <a:rPr lang="kk-KZ" sz="2000" b="1" dirty="0" smtClean="0">
                          <a:solidFill>
                            <a:srgbClr val="002060"/>
                          </a:solidFill>
                          <a:latin typeface="Times New Roman"/>
                          <a:ea typeface="Times New Roman"/>
                        </a:rPr>
                        <a:t> </a:t>
                      </a:r>
                      <a:r>
                        <a:rPr lang="kk-KZ" sz="2000" b="1" dirty="0">
                          <a:solidFill>
                            <a:srgbClr val="002060"/>
                          </a:solidFill>
                          <a:latin typeface="Times New Roman"/>
                          <a:ea typeface="Times New Roman"/>
                        </a:rPr>
                        <a:t>Мәтін:</a:t>
                      </a:r>
                      <a:endParaRPr lang="en-US" sz="2000" dirty="0">
                        <a:solidFill>
                          <a:srgbClr val="002060"/>
                        </a:solidFill>
                        <a:latin typeface="Times New Roman"/>
                        <a:ea typeface="Times New Roman"/>
                      </a:endParaRPr>
                    </a:p>
                    <a:p>
                      <a:pPr algn="l">
                        <a:spcAft>
                          <a:spcPts val="0"/>
                        </a:spcAft>
                      </a:pPr>
                      <a:r>
                        <a:rPr lang="kk-KZ" sz="2000" dirty="0">
                          <a:solidFill>
                            <a:srgbClr val="002060"/>
                          </a:solidFill>
                          <a:latin typeface="Times New Roman"/>
                          <a:ea typeface="Times New Roman"/>
                        </a:rPr>
                        <a:t>Митохондрияның сыртқы мембранасының кұрамындағы белоктар 20% болса, ал ішкі мембранасында 75%-ке дейін жетеді, мұның өзі оның басқа клетканың мембраналарына карағанда ерекшелігін көрсетеді. Митохондрияиың сыртқы мембранасы көрсеткіштері жағынан эндоплазмалық торға ұқсас. Сыртқы мембранада және мембрана аралық кеңістікте тотығу процесіне қатысатын ферменттер аз болады. Сонымен митохондриядағы ферменттер клетканың тыныс алуына қажетті ферменттер болып табылады.</a:t>
                      </a:r>
                      <a:endParaRPr lang="en-US" sz="2000" dirty="0">
                        <a:solidFill>
                          <a:srgbClr val="002060"/>
                        </a:solidFill>
                        <a:latin typeface="Times New Roman"/>
                        <a:ea typeface="Times New Roman"/>
                      </a:endParaRPr>
                    </a:p>
                    <a:p>
                      <a:pPr algn="l">
                        <a:spcAft>
                          <a:spcPts val="0"/>
                        </a:spcAft>
                      </a:pPr>
                      <a:r>
                        <a:rPr lang="kk-KZ" sz="2000" b="1" dirty="0">
                          <a:solidFill>
                            <a:srgbClr val="002060"/>
                          </a:solidFill>
                          <a:latin typeface="Times New Roman"/>
                          <a:ea typeface="Times New Roman"/>
                        </a:rPr>
                        <a:t>1-топ:</a:t>
                      </a:r>
                      <a:r>
                        <a:rPr lang="kk-KZ" sz="2000" dirty="0">
                          <a:solidFill>
                            <a:srgbClr val="002060"/>
                          </a:solidFill>
                          <a:latin typeface="Times New Roman"/>
                          <a:ea typeface="Times New Roman"/>
                        </a:rPr>
                        <a:t>Әрбір бөлігі бойынша тыныс алумен байланысты екі сөйлемнен жазыңыз</a:t>
                      </a:r>
                      <a:endParaRPr lang="en-US" sz="2000" dirty="0">
                        <a:solidFill>
                          <a:srgbClr val="002060"/>
                        </a:solidFill>
                        <a:latin typeface="Times New Roman"/>
                        <a:ea typeface="Times New Roman"/>
                      </a:endParaRPr>
                    </a:p>
                    <a:p>
                      <a:pPr algn="l">
                        <a:spcAft>
                          <a:spcPts val="0"/>
                        </a:spcAft>
                      </a:pPr>
                      <a:r>
                        <a:rPr lang="kk-KZ" sz="2000" b="1" dirty="0">
                          <a:solidFill>
                            <a:srgbClr val="002060"/>
                          </a:solidFill>
                          <a:latin typeface="Times New Roman"/>
                          <a:ea typeface="Times New Roman"/>
                        </a:rPr>
                        <a:t>2-топ:</a:t>
                      </a:r>
                      <a:r>
                        <a:rPr lang="kk-KZ" sz="2000" dirty="0">
                          <a:solidFill>
                            <a:srgbClr val="002060"/>
                          </a:solidFill>
                          <a:latin typeface="Times New Roman"/>
                          <a:ea typeface="Times New Roman"/>
                        </a:rPr>
                        <a:t>Митоходрийі бар эукариоттық жасушаның артықшылықтарын сипаттаңыз </a:t>
                      </a:r>
                      <a:endParaRPr lang="en-US" sz="2000" dirty="0">
                        <a:solidFill>
                          <a:srgbClr val="002060"/>
                        </a:solidFill>
                        <a:latin typeface="Times New Roman"/>
                        <a:ea typeface="Times New Roman"/>
                      </a:endParaRPr>
                    </a:p>
                    <a:p>
                      <a:pPr algn="l">
                        <a:spcAft>
                          <a:spcPts val="0"/>
                        </a:spcAft>
                      </a:pPr>
                      <a:r>
                        <a:rPr lang="kk-KZ" sz="2000" b="1" dirty="0">
                          <a:solidFill>
                            <a:srgbClr val="002060"/>
                          </a:solidFill>
                          <a:latin typeface="Times New Roman"/>
                          <a:ea typeface="Times New Roman"/>
                        </a:rPr>
                        <a:t>3-топ:</a:t>
                      </a:r>
                      <a:r>
                        <a:rPr lang="kk-KZ" sz="2000" dirty="0">
                          <a:solidFill>
                            <a:srgbClr val="002060"/>
                          </a:solidFill>
                          <a:latin typeface="Times New Roman"/>
                          <a:ea typeface="Times New Roman"/>
                        </a:rPr>
                        <a:t>Неге әрбір бөлік оларда жүретін процестермен байланысты екенін сипаттаңыз</a:t>
                      </a:r>
                      <a:endParaRPr lang="en-US" sz="2000" dirty="0">
                        <a:solidFill>
                          <a:srgbClr val="002060"/>
                        </a:solidFill>
                        <a:latin typeface="Times New Roman"/>
                        <a:ea typeface="Times New Roman"/>
                      </a:endParaRPr>
                    </a:p>
                    <a:p>
                      <a:pPr algn="l">
                        <a:spcAft>
                          <a:spcPts val="0"/>
                        </a:spcAft>
                      </a:pPr>
                      <a:r>
                        <a:rPr lang="kk-KZ" sz="2000" b="1" dirty="0">
                          <a:solidFill>
                            <a:srgbClr val="002060"/>
                          </a:solidFill>
                          <a:latin typeface="Times New Roman"/>
                          <a:ea typeface="Times New Roman"/>
                        </a:rPr>
                        <a:t>4-топ:</a:t>
                      </a:r>
                      <a:r>
                        <a:rPr lang="kk-KZ" sz="2000" dirty="0">
                          <a:solidFill>
                            <a:srgbClr val="002060"/>
                          </a:solidFill>
                          <a:latin typeface="Times New Roman"/>
                          <a:ea typeface="Times New Roman"/>
                        </a:rPr>
                        <a:t>Әрбір бөлікте жүретін үдерістердің сызбаларын салыңыз</a:t>
                      </a:r>
                      <a:endParaRPr lang="en-US" sz="2000" dirty="0">
                        <a:solidFill>
                          <a:srgbClr val="002060"/>
                        </a:solidFill>
                        <a:latin typeface="Times New Roman"/>
                        <a:ea typeface="Times New Roman"/>
                      </a:endParaRPr>
                    </a:p>
                  </a:txBody>
                  <a:tcPr marL="114300" marR="114300" marT="0" marB="0">
                    <a:lnL>
                      <a:noFill/>
                    </a:lnL>
                    <a:lnR>
                      <a:noFill/>
                    </a:lnR>
                    <a:lnT>
                      <a:noFill/>
                    </a:lnT>
                    <a:lnB>
                      <a:noFill/>
                    </a:lnB>
                  </a:tcPr>
                </a:tc>
              </a:tr>
            </a:tbl>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Содержимое 4"/>
          <p:cNvGraphicFramePr>
            <a:graphicFrameLocks noGrp="1"/>
          </p:cNvGraphicFramePr>
          <p:nvPr>
            <p:ph idx="1"/>
          </p:nvPr>
        </p:nvGraphicFramePr>
        <p:xfrm>
          <a:off x="1524000" y="3012599"/>
          <a:ext cx="6096000" cy="1463040"/>
        </p:xfrm>
        <a:graphic>
          <a:graphicData uri="http://schemas.openxmlformats.org/drawingml/2006/table">
            <a:tbl>
              <a:tblPr/>
              <a:tblGrid>
                <a:gridCol w="6096000"/>
              </a:tblGrid>
              <a:tr h="0">
                <a:tc>
                  <a:txBody>
                    <a:bodyPr/>
                    <a:lstStyle/>
                    <a:p>
                      <a:pPr algn="l">
                        <a:spcAft>
                          <a:spcPts val="0"/>
                        </a:spcAft>
                      </a:pPr>
                      <a:r>
                        <a:rPr lang="kk-KZ" sz="1200" dirty="0">
                          <a:solidFill>
                            <a:srgbClr val="202122"/>
                          </a:solidFill>
                          <a:latin typeface="Times New Roman"/>
                          <a:ea typeface="Times New Roman"/>
                        </a:rPr>
                        <a:t>Митохондрияның саны жасушаның түріне қарай өзгермелі болады. Кейбір балдырлардың </a:t>
                      </a:r>
                      <a:r>
                        <a:rPr lang="kk-KZ" sz="1200" u="sng" dirty="0">
                          <a:solidFill>
                            <a:srgbClr val="0000FF"/>
                          </a:solidFill>
                          <a:latin typeface="Times New Roman"/>
                          <a:ea typeface="Times New Roman"/>
                          <a:hlinkClick r:id="rId2" tooltip="Жасуша"/>
                        </a:rPr>
                        <a:t>жасушаларында</a:t>
                      </a:r>
                      <a:r>
                        <a:rPr lang="kk-KZ" sz="1200" dirty="0">
                          <a:latin typeface="Times New Roman"/>
                          <a:ea typeface="Times New Roman"/>
                        </a:rPr>
                        <a:t> </a:t>
                      </a:r>
                      <a:r>
                        <a:rPr lang="kk-KZ" sz="1200" dirty="0">
                          <a:solidFill>
                            <a:srgbClr val="202122"/>
                          </a:solidFill>
                          <a:latin typeface="Times New Roman"/>
                          <a:ea typeface="Times New Roman"/>
                        </a:rPr>
                        <a:t>және қарапайымдарда бір ғана митохондрия, әр түрлі жануарлардың аталық жыныс жасушаларында (</a:t>
                      </a:r>
                      <a:r>
                        <a:rPr lang="kk-KZ" sz="1200" u="sng" dirty="0">
                          <a:solidFill>
                            <a:srgbClr val="BA0000"/>
                          </a:solidFill>
                          <a:latin typeface="Times New Roman"/>
                          <a:ea typeface="Times New Roman"/>
                          <a:hlinkClick r:id="rId3" tooltip="Спермотозоид (мұндай бет жоқ)"/>
                        </a:rPr>
                        <a:t>спермотозоид</a:t>
                      </a:r>
                      <a:r>
                        <a:rPr lang="kk-KZ" sz="1200" dirty="0">
                          <a:solidFill>
                            <a:srgbClr val="202122"/>
                          </a:solidFill>
                          <a:latin typeface="Times New Roman"/>
                          <a:ea typeface="Times New Roman"/>
                        </a:rPr>
                        <a:t>) олардың саны </a:t>
                      </a:r>
                      <a:r>
                        <a:rPr lang="kk-KZ" sz="1200" i="1" dirty="0">
                          <a:solidFill>
                            <a:srgbClr val="202122"/>
                          </a:solidFill>
                          <a:latin typeface="Times New Roman"/>
                          <a:ea typeface="Times New Roman"/>
                        </a:rPr>
                        <a:t>20 — 70-ке</a:t>
                      </a:r>
                      <a:r>
                        <a:rPr lang="kk-KZ" sz="1200" dirty="0">
                          <a:solidFill>
                            <a:srgbClr val="202122"/>
                          </a:solidFill>
                          <a:latin typeface="Times New Roman"/>
                          <a:ea typeface="Times New Roman"/>
                        </a:rPr>
                        <a:t> дейін, сүтқоректілердің дене жасушаларында </a:t>
                      </a:r>
                      <a:r>
                        <a:rPr lang="kk-KZ" sz="1200" i="1" dirty="0">
                          <a:solidFill>
                            <a:srgbClr val="202122"/>
                          </a:solidFill>
                          <a:latin typeface="Times New Roman"/>
                          <a:ea typeface="Times New Roman"/>
                        </a:rPr>
                        <a:t>500 — 1000-на</a:t>
                      </a:r>
                      <a:r>
                        <a:rPr lang="kk-KZ" sz="1200" dirty="0">
                          <a:solidFill>
                            <a:srgbClr val="202122"/>
                          </a:solidFill>
                          <a:latin typeface="Times New Roman"/>
                          <a:ea typeface="Times New Roman"/>
                        </a:rPr>
                        <a:t> дейін, ал алып </a:t>
                      </a:r>
                      <a:r>
                        <a:rPr lang="kk-KZ" sz="1200" u="sng" dirty="0">
                          <a:solidFill>
                            <a:srgbClr val="BA0000"/>
                          </a:solidFill>
                          <a:latin typeface="Times New Roman"/>
                          <a:ea typeface="Times New Roman"/>
                          <a:hlinkClick r:id="rId4" tooltip="Амебада (мұндай бет жоқ)"/>
                        </a:rPr>
                        <a:t>амебада</a:t>
                      </a:r>
                      <a:r>
                        <a:rPr lang="kk-KZ" sz="1200" dirty="0">
                          <a:solidFill>
                            <a:srgbClr val="202122"/>
                          </a:solidFill>
                          <a:latin typeface="Times New Roman"/>
                          <a:ea typeface="Times New Roman"/>
                        </a:rPr>
                        <a:t> (</a:t>
                      </a:r>
                      <a:r>
                        <a:rPr lang="kk-KZ" sz="1200" i="1" dirty="0">
                          <a:solidFill>
                            <a:srgbClr val="202122"/>
                          </a:solidFill>
                          <a:latin typeface="Times New Roman"/>
                          <a:ea typeface="Times New Roman"/>
                        </a:rPr>
                        <a:t>Сһао8 сһаоз</a:t>
                      </a:r>
                      <a:r>
                        <a:rPr lang="kk-KZ" sz="1200" dirty="0">
                          <a:solidFill>
                            <a:srgbClr val="202122"/>
                          </a:solidFill>
                          <a:latin typeface="Times New Roman"/>
                          <a:ea typeface="Times New Roman"/>
                        </a:rPr>
                        <a:t>) 500000 дейін жетеді. </a:t>
                      </a:r>
                      <a:endParaRPr lang="en-US" sz="1100" dirty="0">
                        <a:latin typeface="Times New Roman"/>
                        <a:ea typeface="Times New Roman"/>
                      </a:endParaRPr>
                    </a:p>
                    <a:p>
                      <a:pPr algn="l">
                        <a:spcAft>
                          <a:spcPts val="0"/>
                        </a:spcAft>
                      </a:pPr>
                      <a:r>
                        <a:rPr lang="kk-KZ" sz="1200" dirty="0">
                          <a:solidFill>
                            <a:srgbClr val="202122"/>
                          </a:solidFill>
                          <a:latin typeface="Times New Roman"/>
                          <a:ea typeface="Times New Roman"/>
                        </a:rPr>
                        <a:t>1.Митохондрия саны әр жасушада әр түрлі,</a:t>
                      </a:r>
                      <a:r>
                        <a:rPr lang="kk-KZ" sz="1200" dirty="0">
                          <a:solidFill>
                            <a:srgbClr val="365F91"/>
                          </a:solidFill>
                          <a:latin typeface="Times New Roman"/>
                          <a:ea typeface="Times New Roman"/>
                        </a:rPr>
                        <a:t>неге</a:t>
                      </a:r>
                      <a:r>
                        <a:rPr lang="kk-KZ" sz="1200" dirty="0">
                          <a:solidFill>
                            <a:srgbClr val="202122"/>
                          </a:solidFill>
                          <a:latin typeface="Times New Roman"/>
                          <a:ea typeface="Times New Roman"/>
                        </a:rPr>
                        <a:t> байланысты деп ойлайсыздар?</a:t>
                      </a:r>
                      <a:endParaRPr lang="en-US" sz="1100" dirty="0">
                        <a:latin typeface="Times New Roman"/>
                        <a:ea typeface="Times New Roman"/>
                      </a:endParaRPr>
                    </a:p>
                    <a:p>
                      <a:pPr algn="l">
                        <a:spcAft>
                          <a:spcPts val="0"/>
                        </a:spcAft>
                      </a:pPr>
                      <a:r>
                        <a:rPr lang="kk-KZ" sz="1200" dirty="0">
                          <a:solidFill>
                            <a:srgbClr val="202122"/>
                          </a:solidFill>
                          <a:latin typeface="Times New Roman"/>
                          <a:ea typeface="Times New Roman"/>
                        </a:rPr>
                        <a:t>2. Жануарлар жасушаларына қарағанда жасыл </a:t>
                      </a:r>
                      <a:r>
                        <a:rPr lang="kk-KZ" sz="1200" u="sng" dirty="0">
                          <a:solidFill>
                            <a:srgbClr val="0000FF"/>
                          </a:solidFill>
                          <a:latin typeface="Times New Roman"/>
                          <a:ea typeface="Times New Roman"/>
                          <a:hlinkClick r:id="rId5" tooltip="Өсімдіктер"/>
                        </a:rPr>
                        <a:t>өсімдіктерде</a:t>
                      </a:r>
                      <a:r>
                        <a:rPr lang="kk-KZ" sz="1200" dirty="0">
                          <a:solidFill>
                            <a:srgbClr val="202122"/>
                          </a:solidFill>
                          <a:latin typeface="Times New Roman"/>
                          <a:ea typeface="Times New Roman"/>
                        </a:rPr>
                        <a:t> митохондриялар аз кездеседі. </a:t>
                      </a:r>
                      <a:r>
                        <a:rPr lang="kk-KZ" sz="1200" dirty="0">
                          <a:solidFill>
                            <a:srgbClr val="365F91"/>
                          </a:solidFill>
                          <a:latin typeface="Times New Roman"/>
                          <a:ea typeface="Times New Roman"/>
                        </a:rPr>
                        <a:t>Не себепті?</a:t>
                      </a:r>
                      <a:endParaRPr lang="en-US" sz="1100" dirty="0">
                        <a:latin typeface="Times New Roman"/>
                        <a:ea typeface="Times New Roman"/>
                      </a:endParaRPr>
                    </a:p>
                  </a:txBody>
                  <a:tcPr marL="114300" marR="114300" marT="0" marB="0">
                    <a:lnL>
                      <a:noFill/>
                    </a:lnL>
                    <a:lnR>
                      <a:noFill/>
                    </a:lnR>
                    <a:lnT>
                      <a:noFill/>
                    </a:lnT>
                    <a:lnB>
                      <a:noFill/>
                    </a:lnB>
                  </a:tcPr>
                </a:tc>
              </a:tr>
            </a:tbl>
          </a:graphicData>
        </a:graphic>
      </p:graphicFrame>
      <p:sp>
        <p:nvSpPr>
          <p:cNvPr id="3" name="Заголовок 2"/>
          <p:cNvSpPr>
            <a:spLocks noGrp="1"/>
          </p:cNvSpPr>
          <p:nvPr>
            <p:ph type="title"/>
          </p:nvPr>
        </p:nvSpPr>
        <p:spPr/>
        <p:txBody>
          <a:bodyPr/>
          <a:lstStyle/>
          <a:p>
            <a:endParaRPr lang="en-US"/>
          </a:p>
        </p:txBody>
      </p:sp>
      <p:pic>
        <p:nvPicPr>
          <p:cNvPr id="4" name="Picture 2"/>
          <p:cNvPicPr>
            <a:picLocks noChangeAspect="1" noChangeArrowheads="1"/>
          </p:cNvPicPr>
          <p:nvPr/>
        </p:nvPicPr>
        <p:blipFill>
          <a:blip r:embed="rId6"/>
          <a:srcRect l="9159" t="11469" r="34906" b="14346"/>
          <a:stretch>
            <a:fillRect/>
          </a:stretch>
        </p:blipFill>
        <p:spPr bwMode="auto">
          <a:xfrm>
            <a:off x="0" y="0"/>
            <a:ext cx="9144000" cy="6858000"/>
          </a:xfrm>
          <a:prstGeom prst="rect">
            <a:avLst/>
          </a:prstGeom>
          <a:noFill/>
          <a:ln w="9525">
            <a:noFill/>
            <a:miter lim="800000"/>
            <a:headEnd/>
            <a:tailEnd/>
          </a:ln>
          <a:effectLst/>
        </p:spPr>
      </p:pic>
      <p:graphicFrame>
        <p:nvGraphicFramePr>
          <p:cNvPr id="6" name="Таблица 5"/>
          <p:cNvGraphicFramePr>
            <a:graphicFrameLocks noGrp="1"/>
          </p:cNvGraphicFramePr>
          <p:nvPr/>
        </p:nvGraphicFramePr>
        <p:xfrm>
          <a:off x="357158" y="571480"/>
          <a:ext cx="6738942" cy="5120640"/>
        </p:xfrm>
        <a:graphic>
          <a:graphicData uri="http://schemas.openxmlformats.org/drawingml/2006/table">
            <a:tbl>
              <a:tblPr/>
              <a:tblGrid>
                <a:gridCol w="6738942"/>
              </a:tblGrid>
              <a:tr h="0">
                <a:tc>
                  <a:txBody>
                    <a:bodyPr/>
                    <a:lstStyle/>
                    <a:p>
                      <a:pPr algn="l">
                        <a:spcAft>
                          <a:spcPts val="0"/>
                        </a:spcAft>
                      </a:pPr>
                      <a:r>
                        <a:rPr lang="kk-KZ" sz="2400" dirty="0">
                          <a:solidFill>
                            <a:srgbClr val="7030A0"/>
                          </a:solidFill>
                          <a:latin typeface="Times New Roman"/>
                          <a:ea typeface="Times New Roman"/>
                        </a:rPr>
                        <a:t>Митохондрияның саны жасушаның түріне қарай өзгермелі болады. Кейбір балдырлардың </a:t>
                      </a:r>
                      <a:r>
                        <a:rPr lang="kk-KZ" sz="2400" u="sng" dirty="0">
                          <a:solidFill>
                            <a:srgbClr val="7030A0"/>
                          </a:solidFill>
                          <a:latin typeface="Times New Roman"/>
                          <a:ea typeface="Times New Roman"/>
                          <a:hlinkClick r:id="rId2" tooltip="Жасуша"/>
                        </a:rPr>
                        <a:t>жасушаларында</a:t>
                      </a:r>
                      <a:r>
                        <a:rPr lang="kk-KZ" sz="2400" dirty="0">
                          <a:solidFill>
                            <a:srgbClr val="7030A0"/>
                          </a:solidFill>
                          <a:latin typeface="Times New Roman"/>
                          <a:ea typeface="Times New Roman"/>
                        </a:rPr>
                        <a:t> және қарапайымдарда бір ғана митохондрия, әр түрлі жануарлардың аталық жыныс жасушаларында (</a:t>
                      </a:r>
                      <a:r>
                        <a:rPr lang="kk-KZ" sz="2400" u="sng" dirty="0">
                          <a:solidFill>
                            <a:srgbClr val="7030A0"/>
                          </a:solidFill>
                          <a:latin typeface="Times New Roman"/>
                          <a:ea typeface="Times New Roman"/>
                          <a:hlinkClick r:id="rId3" tooltip="Спермотозоид (мұндай бет жоқ)"/>
                        </a:rPr>
                        <a:t>спермотозоид</a:t>
                      </a:r>
                      <a:r>
                        <a:rPr lang="kk-KZ" sz="2400" dirty="0">
                          <a:solidFill>
                            <a:srgbClr val="7030A0"/>
                          </a:solidFill>
                          <a:latin typeface="Times New Roman"/>
                          <a:ea typeface="Times New Roman"/>
                        </a:rPr>
                        <a:t>) олардың саны </a:t>
                      </a:r>
                      <a:r>
                        <a:rPr lang="kk-KZ" sz="2400" i="1" dirty="0">
                          <a:solidFill>
                            <a:srgbClr val="7030A0"/>
                          </a:solidFill>
                          <a:latin typeface="Times New Roman"/>
                          <a:ea typeface="Times New Roman"/>
                        </a:rPr>
                        <a:t>20 — 70-ке</a:t>
                      </a:r>
                      <a:r>
                        <a:rPr lang="kk-KZ" sz="2400" dirty="0">
                          <a:solidFill>
                            <a:srgbClr val="7030A0"/>
                          </a:solidFill>
                          <a:latin typeface="Times New Roman"/>
                          <a:ea typeface="Times New Roman"/>
                        </a:rPr>
                        <a:t> дейін, сүтқоректілердің дене жасушаларында </a:t>
                      </a:r>
                      <a:r>
                        <a:rPr lang="kk-KZ" sz="2400" i="1" dirty="0">
                          <a:solidFill>
                            <a:srgbClr val="7030A0"/>
                          </a:solidFill>
                          <a:latin typeface="Times New Roman"/>
                          <a:ea typeface="Times New Roman"/>
                        </a:rPr>
                        <a:t>500 — 1000-на</a:t>
                      </a:r>
                      <a:r>
                        <a:rPr lang="kk-KZ" sz="2400" dirty="0">
                          <a:solidFill>
                            <a:srgbClr val="7030A0"/>
                          </a:solidFill>
                          <a:latin typeface="Times New Roman"/>
                          <a:ea typeface="Times New Roman"/>
                        </a:rPr>
                        <a:t> дейін, ал алып </a:t>
                      </a:r>
                      <a:r>
                        <a:rPr lang="kk-KZ" sz="2400" u="sng" dirty="0">
                          <a:solidFill>
                            <a:srgbClr val="7030A0"/>
                          </a:solidFill>
                          <a:latin typeface="Times New Roman"/>
                          <a:ea typeface="Times New Roman"/>
                          <a:hlinkClick r:id="rId4" tooltip="Амебада (мұндай бет жоқ)"/>
                        </a:rPr>
                        <a:t>амебада</a:t>
                      </a:r>
                      <a:r>
                        <a:rPr lang="kk-KZ" sz="2400" dirty="0">
                          <a:solidFill>
                            <a:srgbClr val="7030A0"/>
                          </a:solidFill>
                          <a:latin typeface="Times New Roman"/>
                          <a:ea typeface="Times New Roman"/>
                        </a:rPr>
                        <a:t> (</a:t>
                      </a:r>
                      <a:r>
                        <a:rPr lang="kk-KZ" sz="2400" i="1" dirty="0">
                          <a:solidFill>
                            <a:srgbClr val="7030A0"/>
                          </a:solidFill>
                          <a:latin typeface="Times New Roman"/>
                          <a:ea typeface="Times New Roman"/>
                        </a:rPr>
                        <a:t>Сһао8 сһаоз</a:t>
                      </a:r>
                      <a:r>
                        <a:rPr lang="kk-KZ" sz="2400" dirty="0">
                          <a:solidFill>
                            <a:srgbClr val="7030A0"/>
                          </a:solidFill>
                          <a:latin typeface="Times New Roman"/>
                          <a:ea typeface="Times New Roman"/>
                        </a:rPr>
                        <a:t>) 500000 дейін жетеді. </a:t>
                      </a:r>
                      <a:endParaRPr lang="en-US" sz="2400" dirty="0">
                        <a:solidFill>
                          <a:srgbClr val="7030A0"/>
                        </a:solidFill>
                        <a:latin typeface="Times New Roman"/>
                        <a:ea typeface="Times New Roman"/>
                      </a:endParaRPr>
                    </a:p>
                    <a:p>
                      <a:pPr algn="l">
                        <a:spcAft>
                          <a:spcPts val="0"/>
                        </a:spcAft>
                      </a:pPr>
                      <a:r>
                        <a:rPr lang="kk-KZ" sz="2400" dirty="0">
                          <a:solidFill>
                            <a:srgbClr val="7030A0"/>
                          </a:solidFill>
                          <a:latin typeface="Times New Roman"/>
                          <a:ea typeface="Times New Roman"/>
                        </a:rPr>
                        <a:t>1.Митохондрия саны әр жасушада әр түрлі,неге байланысты деп ойлайсыздар?</a:t>
                      </a:r>
                      <a:endParaRPr lang="en-US" sz="2400" dirty="0">
                        <a:solidFill>
                          <a:srgbClr val="7030A0"/>
                        </a:solidFill>
                        <a:latin typeface="Times New Roman"/>
                        <a:ea typeface="Times New Roman"/>
                      </a:endParaRPr>
                    </a:p>
                    <a:p>
                      <a:pPr algn="l">
                        <a:spcAft>
                          <a:spcPts val="0"/>
                        </a:spcAft>
                      </a:pPr>
                      <a:r>
                        <a:rPr lang="kk-KZ" sz="2400" dirty="0">
                          <a:solidFill>
                            <a:srgbClr val="7030A0"/>
                          </a:solidFill>
                          <a:latin typeface="Times New Roman"/>
                          <a:ea typeface="Times New Roman"/>
                        </a:rPr>
                        <a:t>2. Жануарлар жасушаларына қарағанда жасыл </a:t>
                      </a:r>
                      <a:r>
                        <a:rPr lang="kk-KZ" sz="2400" u="sng" dirty="0">
                          <a:solidFill>
                            <a:srgbClr val="7030A0"/>
                          </a:solidFill>
                          <a:latin typeface="Times New Roman"/>
                          <a:ea typeface="Times New Roman"/>
                          <a:hlinkClick r:id="rId5" tooltip="Өсімдіктер"/>
                        </a:rPr>
                        <a:t>өсімдіктерде</a:t>
                      </a:r>
                      <a:r>
                        <a:rPr lang="kk-KZ" sz="2400" dirty="0">
                          <a:solidFill>
                            <a:srgbClr val="7030A0"/>
                          </a:solidFill>
                          <a:latin typeface="Times New Roman"/>
                          <a:ea typeface="Times New Roman"/>
                        </a:rPr>
                        <a:t> митохондриялар аз кездеседі. Не себепті?</a:t>
                      </a:r>
                      <a:endParaRPr lang="en-US" sz="2400" dirty="0">
                        <a:solidFill>
                          <a:srgbClr val="7030A0"/>
                        </a:solidFill>
                        <a:latin typeface="Times New Roman"/>
                        <a:ea typeface="Times New Roman"/>
                      </a:endParaRPr>
                    </a:p>
                  </a:txBody>
                  <a:tcPr marL="114300" marR="114300" marT="0" marB="0">
                    <a:lnL>
                      <a:noFill/>
                    </a:lnL>
                    <a:lnR>
                      <a:noFill/>
                    </a:lnR>
                    <a:lnT>
                      <a:noFill/>
                    </a:lnT>
                    <a:lnB>
                      <a:noFill/>
                    </a:lnB>
                  </a:tcPr>
                </a:tc>
              </a:tr>
            </a:tbl>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en-US"/>
          </a:p>
        </p:txBody>
      </p:sp>
      <p:sp>
        <p:nvSpPr>
          <p:cNvPr id="3" name="Заголовок 2"/>
          <p:cNvSpPr>
            <a:spLocks noGrp="1"/>
          </p:cNvSpPr>
          <p:nvPr>
            <p:ph type="title"/>
          </p:nvPr>
        </p:nvSpPr>
        <p:spPr/>
        <p:txBody>
          <a:bodyPr/>
          <a:lstStyle/>
          <a:p>
            <a:endParaRPr lang="en-US"/>
          </a:p>
        </p:txBody>
      </p:sp>
      <p:pic>
        <p:nvPicPr>
          <p:cNvPr id="4" name="Picture 2"/>
          <p:cNvPicPr>
            <a:picLocks noChangeAspect="1" noChangeArrowheads="1"/>
          </p:cNvPicPr>
          <p:nvPr/>
        </p:nvPicPr>
        <p:blipFill>
          <a:blip r:embed="rId2"/>
          <a:srcRect l="9159" t="11469" r="34906" b="14346"/>
          <a:stretch>
            <a:fillRect/>
          </a:stretch>
        </p:blipFill>
        <p:spPr bwMode="auto">
          <a:xfrm>
            <a:off x="-214346" y="-214338"/>
            <a:ext cx="9144000" cy="6858000"/>
          </a:xfrm>
          <a:prstGeom prst="rect">
            <a:avLst/>
          </a:prstGeom>
          <a:noFill/>
          <a:ln w="9525">
            <a:noFill/>
            <a:miter lim="800000"/>
            <a:headEnd/>
            <a:tailEnd/>
          </a:ln>
          <a:effectLst/>
        </p:spPr>
      </p:pic>
      <p:sp>
        <p:nvSpPr>
          <p:cNvPr id="5" name="Прямоугольник 4"/>
          <p:cNvSpPr/>
          <p:nvPr/>
        </p:nvSpPr>
        <p:spPr>
          <a:xfrm>
            <a:off x="785786" y="642918"/>
            <a:ext cx="7454285" cy="584775"/>
          </a:xfrm>
          <a:prstGeom prst="rect">
            <a:avLst/>
          </a:prstGeom>
        </p:spPr>
        <p:txBody>
          <a:bodyPr wrap="none">
            <a:spAutoFit/>
          </a:bodyPr>
          <a:lstStyle/>
          <a:p>
            <a:r>
              <a:rPr lang="kk-KZ" sz="3200" dirty="0" smtClean="0">
                <a:solidFill>
                  <a:srgbClr val="C00000"/>
                </a:solidFill>
              </a:rPr>
              <a:t>Тапсырмалардағы креативті ойлау:</a:t>
            </a:r>
            <a:endParaRPr lang="en-US" sz="3200" dirty="0">
              <a:solidFill>
                <a:srgbClr val="C00000"/>
              </a:solidFill>
            </a:endParaRPr>
          </a:p>
        </p:txBody>
      </p:sp>
      <p:sp>
        <p:nvSpPr>
          <p:cNvPr id="6" name="Прямоугольник 5"/>
          <p:cNvSpPr/>
          <p:nvPr/>
        </p:nvSpPr>
        <p:spPr>
          <a:xfrm>
            <a:off x="357158" y="1571612"/>
            <a:ext cx="6572280" cy="2677656"/>
          </a:xfrm>
          <a:prstGeom prst="rect">
            <a:avLst/>
          </a:prstGeom>
        </p:spPr>
        <p:txBody>
          <a:bodyPr wrap="square">
            <a:spAutoFit/>
          </a:bodyPr>
          <a:lstStyle/>
          <a:p>
            <a:r>
              <a:rPr lang="kk-KZ" dirty="0" smtClean="0"/>
              <a:t>-</a:t>
            </a:r>
            <a:r>
              <a:rPr lang="kk-KZ" sz="2400" dirty="0" smtClean="0">
                <a:solidFill>
                  <a:srgbClr val="7030A0"/>
                </a:solidFill>
              </a:rPr>
              <a:t>білім алушы өз ойын ашық айтады</a:t>
            </a:r>
          </a:p>
          <a:p>
            <a:r>
              <a:rPr lang="kk-KZ" sz="2400" dirty="0" smtClean="0">
                <a:solidFill>
                  <a:srgbClr val="7030A0"/>
                </a:solidFill>
              </a:rPr>
              <a:t>-өз ой-пікірін визуалды жеткізе алады</a:t>
            </a:r>
          </a:p>
          <a:p>
            <a:r>
              <a:rPr lang="kk-KZ" sz="2400" dirty="0" smtClean="0">
                <a:solidFill>
                  <a:srgbClr val="7030A0"/>
                </a:solidFill>
              </a:rPr>
              <a:t>-берілген тапсырмалар арқылы әлеуметтік және ғылыми  проблемаларды шеше алады</a:t>
            </a:r>
          </a:p>
          <a:p>
            <a:r>
              <a:rPr lang="kk-KZ" sz="2400" dirty="0" smtClean="0">
                <a:solidFill>
                  <a:srgbClr val="7030A0"/>
                </a:solidFill>
              </a:rPr>
              <a:t>-идеяларды бағалай және тұжырымдай алады</a:t>
            </a:r>
            <a:endParaRPr lang="en-US" sz="2400" dirty="0" smtClean="0">
              <a:solidFill>
                <a:srgbClr val="7030A0"/>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en-US"/>
          </a:p>
        </p:txBody>
      </p:sp>
      <p:sp>
        <p:nvSpPr>
          <p:cNvPr id="3" name="Заголовок 2"/>
          <p:cNvSpPr>
            <a:spLocks noGrp="1"/>
          </p:cNvSpPr>
          <p:nvPr>
            <p:ph type="title"/>
          </p:nvPr>
        </p:nvSpPr>
        <p:spPr/>
        <p:txBody>
          <a:bodyPr/>
          <a:lstStyle/>
          <a:p>
            <a:endParaRPr lang="en-US"/>
          </a:p>
        </p:txBody>
      </p:sp>
      <p:pic>
        <p:nvPicPr>
          <p:cNvPr id="4" name="Picture 2"/>
          <p:cNvPicPr>
            <a:picLocks noChangeAspect="1" noChangeArrowheads="1"/>
          </p:cNvPicPr>
          <p:nvPr/>
        </p:nvPicPr>
        <p:blipFill>
          <a:blip r:embed="rId2"/>
          <a:srcRect l="9159" t="11469" r="34906" b="14346"/>
          <a:stretch>
            <a:fillRect/>
          </a:stretch>
        </p:blipFill>
        <p:spPr bwMode="auto">
          <a:xfrm>
            <a:off x="0" y="0"/>
            <a:ext cx="9144000" cy="6858000"/>
          </a:xfrm>
          <a:prstGeom prst="rect">
            <a:avLst/>
          </a:prstGeom>
          <a:noFill/>
          <a:ln w="9525">
            <a:noFill/>
            <a:miter lim="800000"/>
            <a:headEnd/>
            <a:tailEnd/>
          </a:ln>
          <a:effectLst/>
        </p:spPr>
      </p:pic>
      <p:sp>
        <p:nvSpPr>
          <p:cNvPr id="5" name="TextBox 4"/>
          <p:cNvSpPr txBox="1"/>
          <p:nvPr/>
        </p:nvSpPr>
        <p:spPr>
          <a:xfrm>
            <a:off x="500034" y="857232"/>
            <a:ext cx="8008924" cy="4247317"/>
          </a:xfrm>
          <a:prstGeom prst="rect">
            <a:avLst/>
          </a:prstGeom>
          <a:noFill/>
        </p:spPr>
        <p:txBody>
          <a:bodyPr wrap="none" rtlCol="0">
            <a:spAutoFit/>
          </a:bodyPr>
          <a:lstStyle/>
          <a:p>
            <a:r>
              <a:rPr lang="kk-KZ" dirty="0" smtClean="0">
                <a:solidFill>
                  <a:srgbClr val="002060"/>
                </a:solidFill>
              </a:rPr>
              <a:t>Елдің ертеңі- білімнің тереңдігімен өлшенеді.Үздіксіз өзгеріп </a:t>
            </a:r>
          </a:p>
          <a:p>
            <a:r>
              <a:rPr lang="kk-KZ" dirty="0" smtClean="0">
                <a:solidFill>
                  <a:srgbClr val="002060"/>
                </a:solidFill>
              </a:rPr>
              <a:t>тұрған әлем адамнан да қабілет пен қажеттіліктерді үздіксіз</a:t>
            </a:r>
          </a:p>
          <a:p>
            <a:r>
              <a:rPr lang="kk-KZ" dirty="0" smtClean="0">
                <a:solidFill>
                  <a:srgbClr val="002060"/>
                </a:solidFill>
              </a:rPr>
              <a:t> дамытуды талап етеді.</a:t>
            </a:r>
          </a:p>
          <a:p>
            <a:r>
              <a:rPr lang="kk-KZ" dirty="0" smtClean="0">
                <a:solidFill>
                  <a:srgbClr val="002060"/>
                </a:solidFill>
              </a:rPr>
              <a:t>Сондықтан, білім беру саласының басты мақсаты-  білім </a:t>
            </a:r>
          </a:p>
          <a:p>
            <a:r>
              <a:rPr lang="kk-KZ" dirty="0" smtClean="0">
                <a:solidFill>
                  <a:srgbClr val="002060"/>
                </a:solidFill>
              </a:rPr>
              <a:t>алушыларды  өзгермелі өмірде қорықпай, еркін өмір суруге, </a:t>
            </a:r>
          </a:p>
          <a:p>
            <a:r>
              <a:rPr lang="kk-KZ" dirty="0" smtClean="0">
                <a:solidFill>
                  <a:srgbClr val="002060"/>
                </a:solidFill>
              </a:rPr>
              <a:t>білім мен білігіне сай келетін бағдар таңдап алатындай дәрежеге, </a:t>
            </a:r>
          </a:p>
          <a:p>
            <a:r>
              <a:rPr lang="kk-KZ" dirty="0" smtClean="0">
                <a:solidFill>
                  <a:srgbClr val="002060"/>
                </a:solidFill>
              </a:rPr>
              <a:t>өз  бетінше жұмыс жасау дағдыларын қалыптастыруға, </a:t>
            </a:r>
          </a:p>
          <a:p>
            <a:r>
              <a:rPr lang="kk-KZ" dirty="0" smtClean="0">
                <a:solidFill>
                  <a:srgbClr val="002060"/>
                </a:solidFill>
              </a:rPr>
              <a:t>аналитикалық  ойлау қабілеттерін дамыту және оны шынайы</a:t>
            </a:r>
          </a:p>
          <a:p>
            <a:r>
              <a:rPr lang="kk-KZ" dirty="0" smtClean="0">
                <a:solidFill>
                  <a:srgbClr val="002060"/>
                </a:solidFill>
              </a:rPr>
              <a:t> өмірде дара  тұлға ретінде қалыптасуына ықпал ету.</a:t>
            </a:r>
          </a:p>
          <a:p>
            <a:endParaRPr lang="kk-KZ" dirty="0" smtClean="0"/>
          </a:p>
          <a:p>
            <a:r>
              <a:rPr lang="kk-KZ" dirty="0" smtClean="0"/>
              <a:t>“</a:t>
            </a:r>
            <a:r>
              <a:rPr lang="kk-KZ" dirty="0" smtClean="0">
                <a:solidFill>
                  <a:srgbClr val="C00000"/>
                </a:solidFill>
              </a:rPr>
              <a:t>Шәкірт –нығырлай беретін ыдыс емес, керісінше тұтандыруды </a:t>
            </a:r>
          </a:p>
          <a:p>
            <a:r>
              <a:rPr lang="kk-KZ" dirty="0" smtClean="0">
                <a:solidFill>
                  <a:srgbClr val="C00000"/>
                </a:solidFill>
              </a:rPr>
              <a:t>талап ететін шырақ” </a:t>
            </a:r>
            <a:r>
              <a:rPr lang="kk-KZ" dirty="0" smtClean="0">
                <a:solidFill>
                  <a:srgbClr val="002060"/>
                </a:solidFill>
              </a:rPr>
              <a:t>демекші білім алушылардың  жеке</a:t>
            </a:r>
          </a:p>
          <a:p>
            <a:r>
              <a:rPr lang="kk-KZ" dirty="0" smtClean="0">
                <a:solidFill>
                  <a:srgbClr val="002060"/>
                </a:solidFill>
              </a:rPr>
              <a:t> шығармашылық  мүмкіндіктерін дамыту  және оларды шынайы</a:t>
            </a:r>
          </a:p>
          <a:p>
            <a:r>
              <a:rPr lang="kk-KZ" dirty="0" smtClean="0">
                <a:solidFill>
                  <a:srgbClr val="002060"/>
                </a:solidFill>
              </a:rPr>
              <a:t>өмірдегі дара тұлға етіп дайындау- білім берушінің басты мақсаты</a:t>
            </a:r>
          </a:p>
          <a:p>
            <a:r>
              <a:rPr lang="kk-KZ" dirty="0" smtClean="0">
                <a:solidFill>
                  <a:srgbClr val="002060"/>
                </a:solidFill>
              </a:rPr>
              <a:t> </a:t>
            </a:r>
            <a:endParaRPr lang="en-US" dirty="0">
              <a:solidFill>
                <a:srgbClr val="002060"/>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en-US"/>
          </a:p>
        </p:txBody>
      </p:sp>
      <p:pic>
        <p:nvPicPr>
          <p:cNvPr id="16386" name="Picture 2"/>
          <p:cNvPicPr>
            <a:picLocks noGrp="1" noChangeAspect="1" noChangeArrowheads="1"/>
          </p:cNvPicPr>
          <p:nvPr>
            <p:ph idx="1"/>
          </p:nvPr>
        </p:nvPicPr>
        <p:blipFill>
          <a:blip r:embed="rId2"/>
          <a:srcRect l="8271" r="22477" b="6454"/>
          <a:stretch>
            <a:fillRect/>
          </a:stretch>
        </p:blipFill>
        <p:spPr bwMode="auto">
          <a:xfrm>
            <a:off x="0" y="0"/>
            <a:ext cx="9144064"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srcRect l="29579" t="25675" r="6495" b="9610"/>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srcRect l="25140" t="19361" r="5607" b="9610"/>
          <a:stretch>
            <a:fillRect/>
          </a:stretch>
        </p:blipFill>
        <p:spPr bwMode="auto">
          <a:xfrm>
            <a:off x="0" y="0"/>
            <a:ext cx="9001156" cy="6858000"/>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p>
            <a:endParaRPr lang="en-US"/>
          </a:p>
        </p:txBody>
      </p:sp>
      <p:sp>
        <p:nvSpPr>
          <p:cNvPr id="2" name="Заголовок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2"/>
          <a:srcRect l="3947" r="3289" b="10416"/>
          <a:stretch>
            <a:fillRect/>
          </a:stretch>
        </p:blipFill>
        <p:spPr bwMode="auto">
          <a:xfrm>
            <a:off x="-214346" y="0"/>
            <a:ext cx="9501254" cy="6858000"/>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en-US"/>
          </a:p>
        </p:txBody>
      </p:sp>
      <p:sp>
        <p:nvSpPr>
          <p:cNvPr id="3" name="Заголовок 2"/>
          <p:cNvSpPr>
            <a:spLocks noGrp="1"/>
          </p:cNvSpPr>
          <p:nvPr>
            <p:ph type="title"/>
          </p:nvPr>
        </p:nvSpPr>
        <p:spPr/>
        <p:txBody>
          <a:bodyPr/>
          <a:lstStyle/>
          <a:p>
            <a:endParaRPr lang="en-US"/>
          </a:p>
        </p:txBody>
      </p:sp>
      <p:pic>
        <p:nvPicPr>
          <p:cNvPr id="4" name="Picture 2"/>
          <p:cNvPicPr>
            <a:picLocks noChangeAspect="1" noChangeArrowheads="1"/>
          </p:cNvPicPr>
          <p:nvPr/>
        </p:nvPicPr>
        <p:blipFill>
          <a:blip r:embed="rId2"/>
          <a:srcRect l="9159" t="11469" r="34906" b="14346"/>
          <a:stretch>
            <a:fillRect/>
          </a:stretch>
        </p:blipFill>
        <p:spPr bwMode="auto">
          <a:xfrm>
            <a:off x="0" y="0"/>
            <a:ext cx="9144000" cy="6858000"/>
          </a:xfrm>
          <a:prstGeom prst="rect">
            <a:avLst/>
          </a:prstGeom>
          <a:noFill/>
          <a:ln w="9525">
            <a:noFill/>
            <a:miter lim="800000"/>
            <a:headEnd/>
            <a:tailEnd/>
          </a:ln>
          <a:effectLst/>
        </p:spPr>
      </p:pic>
      <p:sp>
        <p:nvSpPr>
          <p:cNvPr id="5" name="Прямоугольник 4"/>
          <p:cNvSpPr/>
          <p:nvPr/>
        </p:nvSpPr>
        <p:spPr>
          <a:xfrm>
            <a:off x="428596" y="714356"/>
            <a:ext cx="8072494" cy="4893647"/>
          </a:xfrm>
          <a:prstGeom prst="rect">
            <a:avLst/>
          </a:prstGeom>
        </p:spPr>
        <p:txBody>
          <a:bodyPr wrap="square">
            <a:spAutoFit/>
          </a:bodyPr>
          <a:lstStyle/>
          <a:p>
            <a:r>
              <a:rPr lang="ru-RU" sz="2400" dirty="0" smtClean="0">
                <a:solidFill>
                  <a:srgbClr val="7030A0"/>
                </a:solidFill>
              </a:rPr>
              <a:t>ХХІ </a:t>
            </a:r>
            <a:r>
              <a:rPr lang="ru-RU" sz="2400" dirty="0" err="1" smtClean="0">
                <a:solidFill>
                  <a:srgbClr val="7030A0"/>
                </a:solidFill>
              </a:rPr>
              <a:t>ғасыр-жаңа </a:t>
            </a:r>
            <a:r>
              <a:rPr lang="ru-RU" sz="2400" dirty="0" smtClean="0">
                <a:solidFill>
                  <a:srgbClr val="7030A0"/>
                </a:solidFill>
              </a:rPr>
              <a:t>технология мен </a:t>
            </a:r>
            <a:r>
              <a:rPr lang="ru-RU" sz="2400" dirty="0" err="1" smtClean="0">
                <a:solidFill>
                  <a:srgbClr val="7030A0"/>
                </a:solidFill>
              </a:rPr>
              <a:t>ақпараттандыру ғасыры</a:t>
            </a:r>
            <a:endParaRPr lang="en-US" sz="2400" dirty="0" smtClean="0">
              <a:solidFill>
                <a:srgbClr val="7030A0"/>
              </a:solidFill>
            </a:endParaRPr>
          </a:p>
          <a:p>
            <a:r>
              <a:rPr lang="kk-KZ" sz="2400" dirty="0" smtClean="0">
                <a:solidFill>
                  <a:srgbClr val="7030A0"/>
                </a:solidFill>
              </a:rPr>
              <a:t> Жаңартылған білім берудің маңыздылығы – оқушы тұлғасының үйлесімді қолайлы білім беру ортасын құра отырып, </a:t>
            </a:r>
            <a:r>
              <a:rPr lang="kk-KZ" sz="2400" dirty="0" smtClean="0">
                <a:solidFill>
                  <a:srgbClr val="C00000"/>
                </a:solidFill>
              </a:rPr>
              <a:t>сын тұрғысынан ойлау</a:t>
            </a:r>
            <a:r>
              <a:rPr lang="kk-KZ" sz="2400" dirty="0" smtClean="0">
                <a:solidFill>
                  <a:srgbClr val="7030A0"/>
                </a:solidFill>
              </a:rPr>
              <a:t>, зерттеу жұмыстарын жүргізу, тәжірибе жасау, АҚТ –ны қолдану, коммуникативті қарым-қатынасқа түсу, жеке, жұппен, топта жұмыс жасай білу, </a:t>
            </a:r>
            <a:r>
              <a:rPr lang="kk-KZ" sz="2400" dirty="0" smtClean="0">
                <a:solidFill>
                  <a:srgbClr val="C00000"/>
                </a:solidFill>
              </a:rPr>
              <a:t>функционалды сауаттылықты</a:t>
            </a:r>
            <a:r>
              <a:rPr lang="kk-KZ" sz="2400" dirty="0" smtClean="0">
                <a:solidFill>
                  <a:srgbClr val="7030A0"/>
                </a:solidFill>
              </a:rPr>
              <a:t>, шығармашылықты қолдана білуді және оны тиімді жүзеге асыру үшін қажетті тиімді оқыту әдіс-тәсілдерді (бірлескен оқу, модельдеу, бағалау жүйесі, бағалаудың тиімді стратегиялары) қолдану болып табылады</a:t>
            </a:r>
            <a:r>
              <a:rPr lang="kk-KZ" sz="2400" dirty="0" smtClean="0"/>
              <a:t>.</a:t>
            </a:r>
            <a:endParaRPr lang="en-US" sz="2400" dirty="0" smtClean="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en-US" dirty="0"/>
          </a:p>
        </p:txBody>
      </p:sp>
      <p:sp>
        <p:nvSpPr>
          <p:cNvPr id="3" name="Заголовок 2"/>
          <p:cNvSpPr>
            <a:spLocks noGrp="1"/>
          </p:cNvSpPr>
          <p:nvPr>
            <p:ph type="title"/>
          </p:nvPr>
        </p:nvSpPr>
        <p:spPr/>
        <p:txBody>
          <a:bodyPr/>
          <a:lstStyle/>
          <a:p>
            <a:endParaRPr lang="en-US"/>
          </a:p>
        </p:txBody>
      </p:sp>
      <p:pic>
        <p:nvPicPr>
          <p:cNvPr id="4" name="Picture 2"/>
          <p:cNvPicPr>
            <a:picLocks noChangeAspect="1" noChangeArrowheads="1"/>
          </p:cNvPicPr>
          <p:nvPr/>
        </p:nvPicPr>
        <p:blipFill>
          <a:blip r:embed="rId2"/>
          <a:srcRect l="9159" t="11469" r="34906" b="14346"/>
          <a:stretch>
            <a:fillRect/>
          </a:stretch>
        </p:blipFill>
        <p:spPr bwMode="auto">
          <a:xfrm>
            <a:off x="0" y="0"/>
            <a:ext cx="9144000" cy="6858000"/>
          </a:xfrm>
          <a:prstGeom prst="rect">
            <a:avLst/>
          </a:prstGeom>
          <a:noFill/>
          <a:ln w="9525">
            <a:noFill/>
            <a:miter lim="800000"/>
            <a:headEnd/>
            <a:tailEnd/>
          </a:ln>
          <a:effectLst/>
        </p:spPr>
      </p:pic>
      <p:pic>
        <p:nvPicPr>
          <p:cNvPr id="5122" name="Picture 2"/>
          <p:cNvPicPr>
            <a:picLocks noChangeAspect="1" noChangeArrowheads="1"/>
          </p:cNvPicPr>
          <p:nvPr/>
        </p:nvPicPr>
        <p:blipFill>
          <a:blip r:embed="rId3"/>
          <a:srcRect l="14062" t="23958" r="46680" b="60610"/>
          <a:stretch>
            <a:fillRect/>
          </a:stretch>
        </p:blipFill>
        <p:spPr bwMode="auto">
          <a:xfrm>
            <a:off x="714348" y="1714488"/>
            <a:ext cx="8215370" cy="2071702"/>
          </a:xfrm>
          <a:prstGeom prst="rect">
            <a:avLst/>
          </a:prstGeom>
          <a:noFill/>
          <a:ln w="9525">
            <a:noFill/>
            <a:miter lim="800000"/>
            <a:headEnd/>
            <a:tailEnd/>
          </a:ln>
          <a:effec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ткрытая">
  <a:themeElements>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Открытая">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1487</TotalTime>
  <Words>1353</Words>
  <Application>Microsoft Office PowerPoint</Application>
  <PresentationFormat>Экран (4:3)</PresentationFormat>
  <Paragraphs>127</Paragraphs>
  <Slides>49</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49</vt:i4>
      </vt:variant>
    </vt:vector>
  </HeadingPairs>
  <TitlesOfParts>
    <vt:vector size="56" baseType="lpstr">
      <vt:lpstr>Calibri</vt:lpstr>
      <vt:lpstr>Lucida Sans Unicode</vt:lpstr>
      <vt:lpstr>Times New Roman</vt:lpstr>
      <vt:lpstr>Verdana</vt:lpstr>
      <vt:lpstr>Wingdings 2</vt:lpstr>
      <vt:lpstr>Wingdings 3</vt:lpstr>
      <vt:lpstr>Открытая</vt:lpstr>
      <vt:lpstr>Жаратылыстану сауаттылығын арттыру мақсатында PISA тапсырмалары арқылы білім алушылардың сыни тұрғысынан ойлау қабілеттерін дамыту Орындаған: №17 колледждің физика пәні оқытушысы Сатымбекова Маржан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Рахымжан Расул</dc:creator>
  <cp:lastModifiedBy>User</cp:lastModifiedBy>
  <cp:revision>164</cp:revision>
  <dcterms:created xsi:type="dcterms:W3CDTF">2024-03-18T05:39:08Z</dcterms:created>
  <dcterms:modified xsi:type="dcterms:W3CDTF">2024-04-02T07:09:14Z</dcterms:modified>
</cp:coreProperties>
</file>